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312" r:id="rId2"/>
    <p:sldId id="330" r:id="rId3"/>
    <p:sldId id="331" r:id="rId4"/>
    <p:sldId id="333" r:id="rId5"/>
    <p:sldId id="285" r:id="rId6"/>
    <p:sldId id="339" r:id="rId7"/>
    <p:sldId id="334" r:id="rId8"/>
    <p:sldId id="335" r:id="rId9"/>
    <p:sldId id="325" r:id="rId10"/>
    <p:sldId id="319" r:id="rId11"/>
    <p:sldId id="328" r:id="rId12"/>
    <p:sldId id="340" r:id="rId13"/>
  </p:sldIdLst>
  <p:sldSz cx="9144000" cy="5143500" type="screen16x9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CBFA1E"/>
    <a:srgbClr val="F5FE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5E3837-BD4F-465B-9885-CDF288417B2D}">
  <a:tblStyle styleId="{855E3837-BD4F-465B-9885-CDF288417B2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508" autoAdjust="0"/>
  </p:normalViewPr>
  <p:slideViewPr>
    <p:cSldViewPr snapToGrid="0">
      <p:cViewPr>
        <p:scale>
          <a:sx n="64" d="100"/>
          <a:sy n="64" d="100"/>
        </p:scale>
        <p:origin x="-912" y="-7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31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6-дневная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26-44A7-AA01-277D874626CF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26-44A7-AA01-277D874626CF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26-44A7-AA01-277D874626CF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26-44A7-AA01-277D874626CF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26-44A7-AA01-277D874626CF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E26-44A7-AA01-277D874626CF}"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E26-44A7-AA01-277D874626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кл</c:v>
                </c:pt>
                <c:pt idx="1">
                  <c:v>2-4 кл</c:v>
                </c:pt>
                <c:pt idx="2">
                  <c:v>5 кл</c:v>
                </c:pt>
                <c:pt idx="3">
                  <c:v>6 кл</c:v>
                </c:pt>
                <c:pt idx="4">
                  <c:v>7 кл</c:v>
                </c:pt>
                <c:pt idx="5">
                  <c:v>8 -9 кл</c:v>
                </c:pt>
                <c:pt idx="6">
                  <c:v>10 - 11 кл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21</c:v>
                </c:pt>
                <c:pt idx="1">
                  <c:v>26</c:v>
                </c:pt>
                <c:pt idx="2">
                  <c:v>32</c:v>
                </c:pt>
                <c:pt idx="3">
                  <c:v>33</c:v>
                </c:pt>
                <c:pt idx="4">
                  <c:v>35</c:v>
                </c:pt>
                <c:pt idx="5">
                  <c:v>36</c:v>
                </c:pt>
                <c:pt idx="6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26-44A7-AA01-277D874626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5-дневная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1 кл</c:v>
                </c:pt>
                <c:pt idx="1">
                  <c:v>2-4 кл</c:v>
                </c:pt>
                <c:pt idx="2">
                  <c:v>5 кл</c:v>
                </c:pt>
                <c:pt idx="3">
                  <c:v>6 кл</c:v>
                </c:pt>
                <c:pt idx="4">
                  <c:v>7 кл</c:v>
                </c:pt>
                <c:pt idx="5">
                  <c:v>8 -9 кл</c:v>
                </c:pt>
                <c:pt idx="6">
                  <c:v>10 - 11 кл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21</c:v>
                </c:pt>
                <c:pt idx="1">
                  <c:v>23</c:v>
                </c:pt>
                <c:pt idx="2">
                  <c:v>29</c:v>
                </c:pt>
                <c:pt idx="3">
                  <c:v>30</c:v>
                </c:pt>
                <c:pt idx="4">
                  <c:v>32</c:v>
                </c:pt>
                <c:pt idx="5">
                  <c:v>33</c:v>
                </c:pt>
                <c:pt idx="6">
                  <c:v>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26-44A7-AA01-277D874626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1 кл</c:v>
                </c:pt>
                <c:pt idx="1">
                  <c:v>2-4 кл</c:v>
                </c:pt>
                <c:pt idx="2">
                  <c:v>5 кл</c:v>
                </c:pt>
                <c:pt idx="3">
                  <c:v>6 кл</c:v>
                </c:pt>
                <c:pt idx="4">
                  <c:v>7 кл</c:v>
                </c:pt>
                <c:pt idx="5">
                  <c:v>8 -9 кл</c:v>
                </c:pt>
                <c:pt idx="6">
                  <c:v>10 - 11 кл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26-44A7-AA01-277D874626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810304"/>
        <c:axId val="53258496"/>
      </c:barChart>
      <c:catAx>
        <c:axId val="10781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258496"/>
        <c:crosses val="autoZero"/>
        <c:auto val="1"/>
        <c:lblAlgn val="ctr"/>
        <c:lblOffset val="100"/>
        <c:noMultiLvlLbl val="0"/>
      </c:catAx>
      <c:valAx>
        <c:axId val="5325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81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431458870088321"/>
          <c:y val="0.88193094200469335"/>
          <c:w val="0.39474130628481652"/>
          <c:h val="8.9997900188983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7FBE5-860A-4060-9A8F-DA621B76CA8F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25F0D-58CA-4972-9B0E-658029A32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02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56722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75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383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606f1c2d_30:notes"/>
          <p:cNvSpPr txBox="1">
            <a:spLocks noGrp="1"/>
          </p:cNvSpPr>
          <p:nvPr>
            <p:ph type="body" idx="1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15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35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223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-1" y="2202827"/>
            <a:ext cx="6575729" cy="1480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algn="ctr"/>
            <a:r>
              <a:rPr lang="ru-RU" sz="2800" dirty="0" smtClean="0">
                <a:solidFill>
                  <a:srgbClr val="FFFF00"/>
                </a:solidFill>
              </a:rPr>
              <a:t>Родительское собрание</a:t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800" dirty="0" smtClean="0"/>
              <a:t>«Планирование </a:t>
            </a:r>
            <a:r>
              <a:rPr lang="ru-RU" sz="2800" dirty="0"/>
              <a:t>учебной </a:t>
            </a:r>
            <a:r>
              <a:rPr lang="ru-RU" sz="2800" dirty="0" smtClean="0"/>
              <a:t>деятельности </a:t>
            </a:r>
            <a:br>
              <a:rPr lang="ru-RU" sz="2800" dirty="0" smtClean="0"/>
            </a:br>
            <a:r>
              <a:rPr lang="ru-RU" sz="2800" dirty="0" smtClean="0"/>
              <a:t>МБОУ </a:t>
            </a:r>
            <a:r>
              <a:rPr lang="ru-RU" sz="2800" dirty="0"/>
              <a:t>СОШ №3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2023-2024 </a:t>
            </a:r>
            <a:r>
              <a:rPr lang="ru-RU" sz="2800" dirty="0"/>
              <a:t>учебный </a:t>
            </a:r>
            <a:r>
              <a:rPr lang="ru-RU" sz="2800" dirty="0" smtClean="0"/>
              <a:t>год</a:t>
            </a:r>
            <a:r>
              <a:rPr lang="ru-RU" sz="2800" dirty="0" smtClean="0"/>
              <a:t>»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FF00"/>
                </a:solidFill>
              </a:rPr>
              <a:t>(1-4 классы)</a:t>
            </a:r>
            <a:r>
              <a:rPr lang="ru-RU" sz="2800" dirty="0" smtClean="0">
                <a:solidFill>
                  <a:srgbClr val="FFFF00"/>
                </a:solidFill>
              </a:rPr>
              <a:t/>
            </a:r>
            <a:br>
              <a:rPr lang="ru-RU" sz="2800" dirty="0" smtClean="0">
                <a:solidFill>
                  <a:srgbClr val="FFFF00"/>
                </a:solidFill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sz="2000" dirty="0"/>
          </a:p>
        </p:txBody>
      </p:sp>
      <p:pic>
        <p:nvPicPr>
          <p:cNvPr id="4" name="Picture 8" descr="ÐÐ°ÑÑÐ¸Ð½ÐºÐ¸ Ð¿Ð¾ Ð·Ð°Ð¿ÑÐ¾ÑÑ ÑÐ¾Ñ â3 ÑÑÑÐ³Ñ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41" y="2493898"/>
            <a:ext cx="1497981" cy="1497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3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08AB5A-21C1-48B6-9C5B-080311787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/>
              <a:t>Мероприятия по планированию учебной деятельности на </a:t>
            </a:r>
            <a:r>
              <a:rPr lang="ru-RU" sz="1800" dirty="0" smtClean="0"/>
              <a:t>2023-2024 </a:t>
            </a:r>
            <a:r>
              <a:rPr lang="ru-RU" sz="1800" dirty="0"/>
              <a:t>учебный год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026C9D0-E69F-4DE0-8839-E487651AF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899" y="1580214"/>
            <a:ext cx="7160820" cy="2809771"/>
          </a:xfrm>
        </p:spPr>
        <p:txBody>
          <a:bodyPr/>
          <a:lstStyle/>
          <a:p>
            <a:pPr algn="just"/>
            <a:r>
              <a:rPr lang="ru-RU" sz="1400" b="1" dirty="0" smtClean="0">
                <a:solidFill>
                  <a:srgbClr val="FF0000"/>
                </a:solidFill>
              </a:rPr>
              <a:t>Классные </a:t>
            </a:r>
            <a:r>
              <a:rPr lang="ru-RU" sz="1400" b="1" dirty="0">
                <a:solidFill>
                  <a:srgbClr val="FF0000"/>
                </a:solidFill>
              </a:rPr>
              <a:t>родительские собрания </a:t>
            </a:r>
            <a:r>
              <a:rPr lang="ru-RU" sz="1400" b="1" dirty="0" smtClean="0">
                <a:solidFill>
                  <a:srgbClr val="FF0000"/>
                </a:solidFill>
              </a:rPr>
              <a:t>(</a:t>
            </a:r>
            <a:r>
              <a:rPr lang="ru-RU" sz="1400" b="1" u="sng" dirty="0" smtClean="0">
                <a:solidFill>
                  <a:srgbClr val="FF0000"/>
                </a:solidFill>
              </a:rPr>
              <a:t>19.04.2023 – 29.04.2023)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«</a:t>
            </a:r>
            <a:r>
              <a:rPr lang="ru-RU" sz="1400" dirty="0"/>
              <a:t>Планирование учебной деятельности в МБОУ СОШ №3 на </a:t>
            </a:r>
            <a:r>
              <a:rPr lang="ru-RU" sz="1400" dirty="0" smtClean="0"/>
              <a:t>2023-2024 </a:t>
            </a:r>
            <a:r>
              <a:rPr lang="ru-RU" sz="1400" dirty="0"/>
              <a:t>уч.г</a:t>
            </a:r>
            <a:r>
              <a:rPr lang="ru-RU" sz="1400" dirty="0" smtClean="0"/>
              <a:t>.».</a:t>
            </a:r>
            <a:endParaRPr lang="ru-RU" sz="1400" dirty="0"/>
          </a:p>
          <a:p>
            <a:pPr lvl="0" algn="just"/>
            <a:r>
              <a:rPr lang="ru-RU" sz="1400" b="1" dirty="0" smtClean="0">
                <a:solidFill>
                  <a:srgbClr val="FF0000"/>
                </a:solidFill>
              </a:rPr>
              <a:t>Организация </a:t>
            </a:r>
            <a:r>
              <a:rPr lang="ru-RU" sz="1400" b="1" dirty="0">
                <a:solidFill>
                  <a:srgbClr val="FF0000"/>
                </a:solidFill>
              </a:rPr>
              <a:t>опроса родителей учащихся </a:t>
            </a:r>
            <a:r>
              <a:rPr lang="ru-RU" sz="1400" dirty="0"/>
              <a:t>о длительности учебной </a:t>
            </a:r>
            <a:r>
              <a:rPr lang="ru-RU" sz="1400" dirty="0" smtClean="0"/>
              <a:t>недели с </a:t>
            </a:r>
            <a:r>
              <a:rPr lang="ru-RU" sz="1400" dirty="0"/>
              <a:t>целью планирования учебной деятельности в МБОУ СОШ №3 на </a:t>
            </a:r>
            <a:r>
              <a:rPr lang="ru-RU" sz="1400" dirty="0" smtClean="0"/>
              <a:t>2023-2024 </a:t>
            </a:r>
            <a:r>
              <a:rPr lang="ru-RU" sz="1400" dirty="0"/>
              <a:t>уч.г.(</a:t>
            </a:r>
            <a:r>
              <a:rPr lang="ru-RU" sz="1400" dirty="0" err="1"/>
              <a:t>гугл</a:t>
            </a:r>
            <a:r>
              <a:rPr lang="ru-RU" sz="1400" dirty="0"/>
              <a:t>-опрос в период </a:t>
            </a:r>
            <a:r>
              <a:rPr lang="ru-RU" sz="1400" b="1" dirty="0">
                <a:solidFill>
                  <a:srgbClr val="FF0000"/>
                </a:solidFill>
              </a:rPr>
              <a:t>с </a:t>
            </a:r>
            <a:r>
              <a:rPr lang="ru-RU" sz="1400" b="1" dirty="0" smtClean="0">
                <a:solidFill>
                  <a:srgbClr val="FF0000"/>
                </a:solidFill>
              </a:rPr>
              <a:t>24.04.23 </a:t>
            </a:r>
            <a:r>
              <a:rPr lang="ru-RU" sz="1400" b="1" dirty="0">
                <a:solidFill>
                  <a:srgbClr val="FF0000"/>
                </a:solidFill>
              </a:rPr>
              <a:t>по </a:t>
            </a:r>
            <a:r>
              <a:rPr lang="ru-RU" sz="1400" b="1" dirty="0" smtClean="0">
                <a:solidFill>
                  <a:srgbClr val="FF0000"/>
                </a:solidFill>
              </a:rPr>
              <a:t>29.04.23</a:t>
            </a:r>
            <a:r>
              <a:rPr lang="ru-RU" sz="1400" dirty="0" smtClean="0"/>
              <a:t>).</a:t>
            </a:r>
            <a:endParaRPr lang="ru-RU" sz="1400" dirty="0"/>
          </a:p>
          <a:p>
            <a:pPr lvl="0" algn="just"/>
            <a:r>
              <a:rPr lang="ru-RU" sz="1400" b="1" dirty="0">
                <a:solidFill>
                  <a:srgbClr val="FF0000"/>
                </a:solidFill>
              </a:rPr>
              <a:t>Мониторинг </a:t>
            </a:r>
            <a:r>
              <a:rPr lang="ru-RU" sz="1400" b="1" dirty="0" smtClean="0">
                <a:solidFill>
                  <a:srgbClr val="FF0000"/>
                </a:solidFill>
              </a:rPr>
              <a:t>участия </a:t>
            </a:r>
            <a:r>
              <a:rPr lang="ru-RU" sz="1400" dirty="0" smtClean="0"/>
              <a:t>родителей </a:t>
            </a:r>
            <a:r>
              <a:rPr lang="ru-RU" sz="1400" dirty="0"/>
              <a:t>в </a:t>
            </a:r>
            <a:r>
              <a:rPr lang="ru-RU" sz="1400" dirty="0" err="1" smtClean="0"/>
              <a:t>гугл</a:t>
            </a:r>
            <a:r>
              <a:rPr lang="ru-RU" sz="1400" dirty="0" smtClean="0"/>
              <a:t>-опросе  до </a:t>
            </a:r>
            <a:r>
              <a:rPr lang="ru-RU" sz="1400" b="1" dirty="0" smtClean="0">
                <a:solidFill>
                  <a:srgbClr val="FF0000"/>
                </a:solidFill>
              </a:rPr>
              <a:t>29.04.2023</a:t>
            </a:r>
            <a:r>
              <a:rPr lang="ru-RU" sz="1400" dirty="0" smtClean="0"/>
              <a:t>; </a:t>
            </a:r>
            <a:r>
              <a:rPr lang="ru-RU" sz="1400" dirty="0"/>
              <a:t>доработка с </a:t>
            </a:r>
            <a:r>
              <a:rPr lang="ru-RU" sz="1400" dirty="0" smtClean="0"/>
              <a:t>родителями, не прошедшими опрос в срок </a:t>
            </a:r>
            <a:r>
              <a:rPr lang="ru-RU" sz="1400" b="1" dirty="0">
                <a:solidFill>
                  <a:srgbClr val="FF0000"/>
                </a:solidFill>
              </a:rPr>
              <a:t>до </a:t>
            </a:r>
            <a:r>
              <a:rPr lang="ru-RU" sz="1400" b="1" dirty="0" smtClean="0">
                <a:solidFill>
                  <a:srgbClr val="FF0000"/>
                </a:solidFill>
              </a:rPr>
              <a:t>02.05.2023</a:t>
            </a:r>
            <a:endParaRPr lang="ru-RU" sz="1400" b="1" dirty="0">
              <a:solidFill>
                <a:srgbClr val="FF0000"/>
              </a:solidFill>
            </a:endParaRPr>
          </a:p>
          <a:p>
            <a:pPr lvl="0" algn="just"/>
            <a:r>
              <a:rPr lang="ru-RU" sz="1400" dirty="0"/>
              <a:t>Анализ результатов </a:t>
            </a:r>
            <a:r>
              <a:rPr lang="ru-RU" sz="1400" dirty="0" err="1"/>
              <a:t>гугл</a:t>
            </a:r>
            <a:r>
              <a:rPr lang="ru-RU" sz="1400" dirty="0"/>
              <a:t>-опроса. </a:t>
            </a:r>
            <a:r>
              <a:rPr lang="ru-RU" sz="1400" b="1" dirty="0">
                <a:solidFill>
                  <a:srgbClr val="FF0000"/>
                </a:solidFill>
              </a:rPr>
              <a:t>Планирование учебной деятельности в МБОУ СОШ №3 на </a:t>
            </a:r>
            <a:r>
              <a:rPr lang="ru-RU" sz="1400" b="1" dirty="0" smtClean="0">
                <a:solidFill>
                  <a:srgbClr val="FF0000"/>
                </a:solidFill>
              </a:rPr>
              <a:t>2023-2024 </a:t>
            </a:r>
            <a:r>
              <a:rPr lang="ru-RU" sz="1400" b="1" dirty="0">
                <a:solidFill>
                  <a:srgbClr val="FF0000"/>
                </a:solidFill>
              </a:rPr>
              <a:t>уч.г. в срок до </a:t>
            </a:r>
            <a:r>
              <a:rPr lang="ru-RU" sz="1400" b="1" dirty="0" smtClean="0">
                <a:solidFill>
                  <a:srgbClr val="FF0000"/>
                </a:solidFill>
              </a:rPr>
              <a:t>05.05.2023</a:t>
            </a:r>
            <a:endParaRPr lang="ru-RU" sz="1400" b="1" dirty="0">
              <a:solidFill>
                <a:srgbClr val="FF0000"/>
              </a:solidFill>
            </a:endParaRPr>
          </a:p>
          <a:p>
            <a:pPr marL="101600" lvl="0" indent="0" algn="just">
              <a:buNone/>
            </a:pPr>
            <a:endParaRPr lang="ru-RU" sz="1200" dirty="0"/>
          </a:p>
          <a:p>
            <a:pPr lvl="0" algn="just"/>
            <a:endParaRPr lang="ru-RU" sz="1200" dirty="0"/>
          </a:p>
          <a:p>
            <a:endParaRPr lang="ru-RU" sz="1400" dirty="0"/>
          </a:p>
          <a:p>
            <a:pPr>
              <a:buFont typeface="Wingdings" panose="05000000000000000000" pitchFamily="2" charset="2"/>
              <a:buChar char="q"/>
            </a:pP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endParaRPr lang="ru-RU" sz="1400" dirty="0"/>
          </a:p>
          <a:p>
            <a:pPr>
              <a:buFont typeface="Wingdings" panose="05000000000000000000" pitchFamily="2" charset="2"/>
              <a:buChar char="ü"/>
            </a:pPr>
            <a:endParaRPr lang="ru-RU" sz="1400" dirty="0"/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EE88D8C-F5EC-4F7F-9844-2637568E29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  <p:pic>
        <p:nvPicPr>
          <p:cNvPr id="8" name="Picture 8" descr="ÐÐ°ÑÑÐ¸Ð½ÐºÐ¸ Ð¿Ð¾ Ð·Ð°Ð¿ÑÐ¾ÑÑ ÑÐ¾Ñ â3 ÑÑÑÐ³ÑÑ">
            <a:extLst>
              <a:ext uri="{FF2B5EF4-FFF2-40B4-BE49-F238E27FC236}">
                <a16:creationId xmlns="" xmlns:a16="http://schemas.microsoft.com/office/drawing/2014/main" id="{9F760CD3-BAD4-4837-968E-CDCAC1585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06" y="116996"/>
            <a:ext cx="1116123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8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9691BF-22AD-42FF-97E7-A35E84948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15" y="392575"/>
            <a:ext cx="5258400" cy="766200"/>
          </a:xfrm>
        </p:spPr>
        <p:txBody>
          <a:bodyPr/>
          <a:lstStyle/>
          <a:p>
            <a:pPr algn="ctr"/>
            <a:r>
              <a:rPr lang="ru-RU" dirty="0" smtClean="0"/>
              <a:t>Информирование родителей </a:t>
            </a:r>
            <a:br>
              <a:rPr lang="ru-RU" dirty="0" smtClean="0"/>
            </a:br>
            <a:r>
              <a:rPr lang="ru-RU" dirty="0" smtClean="0"/>
              <a:t>(законных представителей) учащихся</a:t>
            </a:r>
            <a:endParaRPr lang="ru-RU" sz="1200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6ACD6DD-82C5-429A-A975-8FA8B09A3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675" y="1691658"/>
            <a:ext cx="3378300" cy="2724300"/>
          </a:xfrm>
        </p:spPr>
        <p:txBody>
          <a:bodyPr/>
          <a:lstStyle/>
          <a:p>
            <a:endParaRPr lang="ru-RU" sz="1400" dirty="0"/>
          </a:p>
          <a:p>
            <a:pPr marL="101600" indent="0">
              <a:buNone/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8CF0CA6-A367-4F15-9E53-79FABB545BA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969547" y="1421266"/>
            <a:ext cx="7168897" cy="2724300"/>
          </a:xfrm>
        </p:spPr>
        <p:txBody>
          <a:bodyPr/>
          <a:lstStyle/>
          <a:p>
            <a:pPr marL="101600" indent="0" algn="just">
              <a:buNone/>
            </a:pPr>
            <a:r>
              <a:rPr lang="ru-RU" sz="1600" b="1" u="sng" dirty="0">
                <a:solidFill>
                  <a:srgbClr val="FF0000"/>
                </a:solidFill>
              </a:rPr>
              <a:t>Классным </a:t>
            </a:r>
            <a:r>
              <a:rPr lang="ru-RU" sz="1600" b="1" u="sng" dirty="0" smtClean="0">
                <a:solidFill>
                  <a:srgbClr val="FF0000"/>
                </a:solidFill>
              </a:rPr>
              <a:t>руководителям до  29.04.2023:</a:t>
            </a:r>
          </a:p>
          <a:p>
            <a:pPr marL="101600" indent="0" algn="just">
              <a:buNone/>
            </a:pPr>
            <a:endParaRPr lang="ru-RU" sz="1200" b="1" u="sng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/>
              <a:t>провести родительские собрания;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информировать </a:t>
            </a:r>
            <a:r>
              <a:rPr lang="ru-RU" sz="1600" dirty="0"/>
              <a:t>родителей о мероприятиях по планированию учебной деятельности на </a:t>
            </a:r>
            <a:r>
              <a:rPr lang="ru-RU" sz="1600" dirty="0" smtClean="0"/>
              <a:t>2023-2024 </a:t>
            </a:r>
            <a:r>
              <a:rPr lang="ru-RU" sz="1600" dirty="0"/>
              <a:t>учебный год;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63248"/>
                </a:solidFill>
                <a:effectLst/>
                <a:uLnTx/>
                <a:uFillTx/>
                <a:sym typeface="Roboto Condensed Light"/>
              </a:rPr>
              <a:t>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dirty="0" smtClean="0"/>
              <a:t>провести </a:t>
            </a:r>
            <a:r>
              <a:rPr lang="ru-RU" sz="1600" dirty="0"/>
              <a:t>опрос с целью выявления </a:t>
            </a:r>
            <a:r>
              <a:rPr lang="ru-RU" sz="1600" dirty="0" smtClean="0"/>
              <a:t>мнения родителей </a:t>
            </a:r>
            <a:r>
              <a:rPr lang="ru-RU" sz="1600" dirty="0"/>
              <a:t>(законных представителей) учащихся </a:t>
            </a:r>
            <a:r>
              <a:rPr lang="ru-RU" sz="1600" dirty="0" smtClean="0"/>
              <a:t>о </a:t>
            </a:r>
            <a:r>
              <a:rPr lang="ru-RU" sz="1600" dirty="0"/>
              <a:t>выборе предметов / курсов </a:t>
            </a:r>
            <a:r>
              <a:rPr lang="ru-RU" sz="1600" dirty="0" smtClean="0"/>
              <a:t>в </a:t>
            </a:r>
            <a:r>
              <a:rPr lang="ru-RU" sz="1600" dirty="0"/>
              <a:t>части учебного плана, формируемой участниками образовательного процесса </a:t>
            </a:r>
            <a:r>
              <a:rPr lang="ru-RU" sz="1600" dirty="0" smtClean="0"/>
              <a:t>на 2023-2024 </a:t>
            </a:r>
            <a:r>
              <a:rPr lang="ru-RU" sz="1600" dirty="0"/>
              <a:t>учебный </a:t>
            </a:r>
            <a:r>
              <a:rPr lang="ru-RU" sz="1600" dirty="0" err="1" smtClean="0"/>
              <a:t>год.</a:t>
            </a:r>
            <a:r>
              <a:rPr lang="ru-RU" sz="1600" b="1" dirty="0" err="1" smtClean="0">
                <a:solidFill>
                  <a:srgbClr val="FFFFFF"/>
                </a:solidFill>
                <a:latin typeface="Roboto Condensed"/>
                <a:sym typeface="Roboto Condensed"/>
              </a:rPr>
              <a:t>животными</a:t>
            </a:r>
            <a:endParaRPr lang="ru-RU" sz="1600" dirty="0"/>
          </a:p>
          <a:p>
            <a:pPr marL="101600" indent="0">
              <a:buNone/>
            </a:pPr>
            <a:endParaRPr lang="ru-RU" sz="1400" dirty="0"/>
          </a:p>
          <a:p>
            <a:pPr marL="101600" indent="0">
              <a:buNone/>
            </a:pPr>
            <a:endParaRPr lang="ru-RU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108EB60-C833-4529-9D1C-3786F19F1B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lang="en"/>
          </a:p>
        </p:txBody>
      </p:sp>
      <p:pic>
        <p:nvPicPr>
          <p:cNvPr id="6" name="Picture 8" descr="ÐÐ°ÑÑÐ¸Ð½ÐºÐ¸ Ð¿Ð¾ Ð·Ð°Ð¿ÑÐ¾ÑÑ ÑÐ¾Ñ â3 ÑÑÑÐ³ÑÑ">
            <a:extLst>
              <a:ext uri="{FF2B5EF4-FFF2-40B4-BE49-F238E27FC236}">
                <a16:creationId xmlns="" xmlns:a16="http://schemas.microsoft.com/office/drawing/2014/main" id="{9A719195-C79E-4AA6-9DFA-CD728BCCC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862" y="116996"/>
            <a:ext cx="1308042" cy="130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5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lang="en"/>
          </a:p>
        </p:txBody>
      </p:sp>
      <p:pic>
        <p:nvPicPr>
          <p:cNvPr id="7" name="Picture 8" descr="ÐÐ°ÑÑÐ¸Ð½ÐºÐ¸ Ð¿Ð¾ Ð·Ð°Ð¿ÑÐ¾ÑÑ ÑÐ¾Ñ â3 ÑÑÑÐ³ÑÑ">
            <a:extLst>
              <a:ext uri="{FF2B5EF4-FFF2-40B4-BE49-F238E27FC236}">
                <a16:creationId xmlns="" xmlns:a16="http://schemas.microsoft.com/office/drawing/2014/main" id="{3218909A-5332-45D8-9120-024A14D84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577" y="116996"/>
            <a:ext cx="1235574" cy="123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29267" y="395670"/>
            <a:ext cx="5258400" cy="766200"/>
          </a:xfrm>
        </p:spPr>
        <p:txBody>
          <a:bodyPr/>
          <a:lstStyle/>
          <a:p>
            <a:pPr algn="ctr"/>
            <a:r>
              <a:rPr lang="ru-RU" sz="1800" dirty="0" smtClean="0"/>
              <a:t>ОПРОС родителей </a:t>
            </a:r>
            <a:br>
              <a:rPr lang="ru-RU" sz="1800" dirty="0" smtClean="0"/>
            </a:br>
            <a:r>
              <a:rPr lang="ru-RU" sz="1800" dirty="0" smtClean="0"/>
              <a:t>(законных представителей) учащихся </a:t>
            </a:r>
            <a:endParaRPr lang="ru-RU" sz="18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79124" y="1404915"/>
            <a:ext cx="7685148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 i="0" u="none" strike="noStrike" cap="non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Изучение мнения родителей (законных представителей) учащихся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о планируемой длительности учебной недели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в 2023-2024 учебном году </a:t>
            </a:r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5119"/>
              </p:ext>
            </p:extLst>
          </p:nvPr>
        </p:nvGraphicFramePr>
        <p:xfrm>
          <a:off x="314793" y="2323582"/>
          <a:ext cx="8514414" cy="18542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89351"/>
                <a:gridCol w="752506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Ссылка на опрос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7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Нормативная документация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270" y="1267963"/>
            <a:ext cx="8865704" cy="2976862"/>
          </a:xfrm>
        </p:spPr>
        <p:txBody>
          <a:bodyPr/>
          <a:lstStyle/>
          <a:p>
            <a:pPr algn="just"/>
            <a:r>
              <a:rPr lang="ru-RU" sz="850" dirty="0"/>
              <a:t>Федеральный закон от 29 декабря 2012 года №273-ФЗ «Об образовании в Российской Федерации» (с изменениями)</a:t>
            </a:r>
          </a:p>
          <a:p>
            <a:pPr algn="just"/>
            <a:r>
              <a:rPr lang="ru-RU" sz="850" dirty="0" smtClean="0"/>
              <a:t>Федеральный </a:t>
            </a:r>
            <a:r>
              <a:rPr lang="ru-RU" sz="850" dirty="0"/>
              <a:t>закон от 24 сентября 2022 года №371-ФЗ «О внесении изменений в Федеральный закон «Об </a:t>
            </a:r>
            <a:r>
              <a:rPr lang="ru-RU" sz="850" dirty="0" smtClean="0"/>
              <a:t>образовании в </a:t>
            </a:r>
            <a:r>
              <a:rPr lang="ru-RU" sz="850" dirty="0"/>
              <a:t>Российской Федерации» и статью 1 Федерального закона «Об обязательных требованиях в Российской Федерации»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12.08.2022 № 732 «О внесении изменений в федеральный </a:t>
            </a:r>
            <a:r>
              <a:rPr lang="ru-RU" sz="850" dirty="0" smtClean="0"/>
              <a:t>государственный образовательный </a:t>
            </a:r>
            <a:r>
              <a:rPr lang="ru-RU" sz="850" dirty="0"/>
              <a:t>стандарт среднего общего образования, утвержденный приказом Министерства образования и </a:t>
            </a:r>
            <a:r>
              <a:rPr lang="ru-RU" sz="850" dirty="0" smtClean="0"/>
              <a:t>науки Российской </a:t>
            </a:r>
            <a:r>
              <a:rPr lang="ru-RU" sz="850" dirty="0"/>
              <a:t>Федерации от 17 мая 2012 г. № 413»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31.05.2021 № 287 «Об утверждении федерального </a:t>
            </a:r>
            <a:r>
              <a:rPr lang="ru-RU" sz="850" dirty="0" smtClean="0"/>
              <a:t>государственного образовательного </a:t>
            </a:r>
            <a:r>
              <a:rPr lang="ru-RU" sz="850" dirty="0"/>
              <a:t>стандарта основного общего образования»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31.05.2021 № 286 «Об утверждении федерального </a:t>
            </a:r>
            <a:r>
              <a:rPr lang="ru-RU" sz="850" dirty="0" smtClean="0"/>
              <a:t>государственного образовательного </a:t>
            </a:r>
            <a:r>
              <a:rPr lang="ru-RU" sz="850" dirty="0"/>
              <a:t>стандарта начального общего образования»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23.11.2022 № 1014 «Об утверждении федеральной образовательной </a:t>
            </a:r>
            <a:r>
              <a:rPr lang="ru-RU" sz="850" dirty="0" smtClean="0"/>
              <a:t>программы среднего </a:t>
            </a:r>
            <a:r>
              <a:rPr lang="ru-RU" sz="850" dirty="0"/>
              <a:t>общего образования»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16.11.2022 № 993 «Об утверждении федеральной образовательной </a:t>
            </a:r>
            <a:r>
              <a:rPr lang="ru-RU" sz="850" dirty="0" smtClean="0"/>
              <a:t>программы основного </a:t>
            </a:r>
            <a:r>
              <a:rPr lang="ru-RU" sz="850" dirty="0"/>
              <a:t>общего образования»</a:t>
            </a:r>
          </a:p>
          <a:p>
            <a:pPr algn="just"/>
            <a:r>
              <a:rPr lang="ru-RU" sz="850" dirty="0" smtClean="0"/>
              <a:t>Приказ </a:t>
            </a:r>
            <a:r>
              <a:rPr lang="ru-RU" sz="850" dirty="0"/>
              <a:t>Министерства просвещения РФ от 16.11.2022 № 992 «Об утверждении федеральной образовательной </a:t>
            </a:r>
            <a:r>
              <a:rPr lang="ru-RU" sz="850" dirty="0" smtClean="0"/>
              <a:t>программы начального </a:t>
            </a:r>
            <a:r>
              <a:rPr lang="ru-RU" sz="850" dirty="0"/>
              <a:t>общего </a:t>
            </a:r>
            <a:r>
              <a:rPr lang="ru-RU" sz="850" dirty="0" smtClean="0"/>
              <a:t>образования»</a:t>
            </a:r>
          </a:p>
          <a:p>
            <a:pPr lvl="0" algn="just"/>
            <a:r>
              <a:rPr lang="ru-RU" sz="850" dirty="0"/>
              <a:t>Письмо Министерства просвещения РФ от 15.02.2022 № А3-113/03 «О направлении методических рекомендаций» </a:t>
            </a:r>
          </a:p>
          <a:p>
            <a:pPr lvl="0" algn="just"/>
            <a:r>
              <a:rPr lang="ru-RU" sz="850" dirty="0"/>
              <a:t>Информационно-разъяснительное письмо Департамента государственной политики и управления в сфере общего образования Министерства просвещения РФ от 17.11.2022 № 03-1889 «Об основных изменениях, внесенных в федеральный государственный образовательный стандарт среднего общего образования, и организации работы по его введению» </a:t>
            </a:r>
          </a:p>
          <a:p>
            <a:pPr lvl="0" algn="just"/>
            <a:r>
              <a:rPr lang="ru-RU" sz="850" dirty="0"/>
              <a:t>Информационное письмо Департамента государственной политики и управления в сфере общего образования Министерства просвещения РФ от 16.01.2023 № 03-68 «О введении федеральных основных общеобразовательных программ»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78" y="52278"/>
            <a:ext cx="1649639" cy="165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7862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759370"/>
              </p:ext>
            </p:extLst>
          </p:nvPr>
        </p:nvGraphicFramePr>
        <p:xfrm>
          <a:off x="506309" y="791245"/>
          <a:ext cx="8160012" cy="2072640"/>
        </p:xfrm>
        <a:graphic>
          <a:graphicData uri="http://schemas.openxmlformats.org/drawingml/2006/table">
            <a:tbl>
              <a:tblPr firstRow="1" bandRow="1">
                <a:tableStyleId>{855E3837-BD4F-465B-9885-CDF288417B2D}</a:tableStyleId>
              </a:tblPr>
              <a:tblGrid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  <a:gridCol w="680001"/>
              </a:tblGrid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Класс/ уч.г.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2022-2023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2023-2024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14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2024-2025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810562" y="72545"/>
            <a:ext cx="7265199" cy="766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Переход с ОП на ФОП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98" y="2946978"/>
            <a:ext cx="6080365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Примечание</a:t>
            </a:r>
            <a:r>
              <a:rPr lang="ru-RU" sz="1200" dirty="0" smtClean="0"/>
              <a:t>: </a:t>
            </a:r>
          </a:p>
          <a:p>
            <a:pPr lvl="1" algn="just">
              <a:tabLst>
                <a:tab pos="273050" algn="l"/>
              </a:tabLst>
            </a:pPr>
            <a:r>
              <a:rPr lang="ru-RU" sz="1200" b="1" dirty="0" smtClean="0">
                <a:solidFill>
                  <a:srgbClr val="C00000"/>
                </a:solidFill>
              </a:rPr>
              <a:t>1. </a:t>
            </a:r>
            <a:r>
              <a:rPr lang="ru-RU" sz="1200" dirty="0" smtClean="0"/>
              <a:t>«Основные </a:t>
            </a:r>
            <a:r>
              <a:rPr lang="ru-RU" sz="1200" dirty="0"/>
              <a:t>общеобразовательные программы подлежат приведению в соответствие </a:t>
            </a:r>
            <a:r>
              <a:rPr lang="ru-RU" sz="1200" dirty="0" smtClean="0"/>
              <a:t>с федеральными </a:t>
            </a:r>
            <a:r>
              <a:rPr lang="ru-RU" sz="1200" dirty="0"/>
              <a:t>основными общеобразовательными программами не позднее 1 сентября 2023 </a:t>
            </a:r>
            <a:r>
              <a:rPr lang="ru-RU" sz="1200" dirty="0" smtClean="0"/>
              <a:t>года» (часть 4 статьи 3 ФЗ от 24.09.2022 №371-ФЗ).</a:t>
            </a:r>
          </a:p>
          <a:p>
            <a:pPr algn="just"/>
            <a:r>
              <a:rPr lang="ru-RU" sz="1200" b="1" dirty="0" smtClean="0">
                <a:solidFill>
                  <a:srgbClr val="C00000"/>
                </a:solidFill>
              </a:rPr>
              <a:t>2</a:t>
            </a:r>
            <a:r>
              <a:rPr lang="ru-RU" sz="1200" b="1" dirty="0">
                <a:solidFill>
                  <a:srgbClr val="C00000"/>
                </a:solidFill>
              </a:rPr>
              <a:t>. </a:t>
            </a:r>
            <a:r>
              <a:rPr lang="ru-RU" sz="1200" dirty="0"/>
              <a:t>«Образовательная организация до 1 сентября 2025 года может реализовывать учебный план соответствующего профиля обучения для обучающихся, принятых на обучение на уровень среднего общего образования в соответствии с ФГОС СОО, утвержденным приказом Министерства образования и науки Российской Федерации от 17 мая 2012 г. N 413» (в редакции от 11 декабря 2020 г. N 712; п.27.20 ФОП СОО).</a:t>
            </a:r>
          </a:p>
        </p:txBody>
      </p:sp>
      <p:pic>
        <p:nvPicPr>
          <p:cNvPr id="8195" name="Picture 3" descr="C:\Users\On\Desktop\image18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4" t="4601" r="12335"/>
          <a:stretch/>
        </p:blipFill>
        <p:spPr bwMode="auto">
          <a:xfrm>
            <a:off x="6922489" y="2981399"/>
            <a:ext cx="1696855" cy="138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93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3" name="Прямоугольник 2"/>
          <p:cNvSpPr/>
          <p:nvPr/>
        </p:nvSpPr>
        <p:spPr>
          <a:xfrm>
            <a:off x="664293" y="731504"/>
            <a:ext cx="4544707" cy="3970318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Продолжительность учебной недели </a:t>
            </a:r>
            <a:endParaRPr lang="ru-RU" sz="3600" dirty="0" smtClean="0"/>
          </a:p>
          <a:p>
            <a:pPr algn="ctr"/>
            <a:r>
              <a:rPr lang="ru-RU" sz="3600" dirty="0" smtClean="0"/>
              <a:t>в </a:t>
            </a:r>
            <a:r>
              <a:rPr lang="ru-RU" sz="3600" dirty="0"/>
              <a:t>2023/24 </a:t>
            </a:r>
            <a:endParaRPr lang="ru-RU" sz="3600" dirty="0" smtClean="0"/>
          </a:p>
          <a:p>
            <a:pPr algn="ctr"/>
            <a:r>
              <a:rPr lang="ru-RU" sz="3600" dirty="0" smtClean="0"/>
              <a:t>учебном году: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5-дневная </a:t>
            </a:r>
          </a:p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или</a:t>
            </a:r>
            <a:r>
              <a:rPr lang="ru-RU" sz="3600" b="1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6-дневная ???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On\Desktop\1667721324_3-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2" t="7761" r="33839" b="8496"/>
          <a:stretch/>
        </p:blipFill>
        <p:spPr bwMode="auto">
          <a:xfrm>
            <a:off x="6166884" y="359365"/>
            <a:ext cx="2537265" cy="369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00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Максимальный объем недельной </a:t>
            </a:r>
            <a:br>
              <a:rPr lang="ru-RU" dirty="0"/>
            </a:br>
            <a:r>
              <a:rPr lang="ru-RU" dirty="0"/>
              <a:t>учебной нагрузки</a:t>
            </a:r>
            <a:endParaRPr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191;p12"/>
          <p:cNvSpPr txBox="1">
            <a:spLocks noGrp="1"/>
          </p:cNvSpPr>
          <p:nvPr>
            <p:ph type="body" idx="2"/>
          </p:nvPr>
        </p:nvSpPr>
        <p:spPr>
          <a:xfrm>
            <a:off x="66938" y="4288810"/>
            <a:ext cx="7848261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i="1" dirty="0">
              <a:solidFill>
                <a:srgbClr val="3F537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3F5378"/>
              </a:solidFill>
            </a:endParaRPr>
          </a:p>
        </p:txBody>
      </p:sp>
      <p:sp>
        <p:nvSpPr>
          <p:cNvPr id="31" name="Google Shape;191;p12"/>
          <p:cNvSpPr txBox="1">
            <a:spLocks noGrp="1"/>
          </p:cNvSpPr>
          <p:nvPr>
            <p:ph type="body" idx="2"/>
          </p:nvPr>
        </p:nvSpPr>
        <p:spPr>
          <a:xfrm>
            <a:off x="6086901" y="1539259"/>
            <a:ext cx="2852562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rgbClr val="3F537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solidFill>
                <a:srgbClr val="3F537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3F5378"/>
                </a:solidFill>
              </a:rPr>
              <a:t>При пятидневной учебной неделе максимальная учебная нагрузка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3F5378"/>
                </a:solidFill>
              </a:rPr>
              <a:t>на три часа меньше,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3F5378"/>
                </a:solidFill>
              </a:rPr>
              <a:t>чем при шестидневной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i="1" dirty="0">
              <a:solidFill>
                <a:srgbClr val="3F5378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63621408"/>
              </p:ext>
            </p:extLst>
          </p:nvPr>
        </p:nvGraphicFramePr>
        <p:xfrm>
          <a:off x="318587" y="1619075"/>
          <a:ext cx="5838932" cy="3263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33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Сменность на 2023-2024 учебный год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02025" y="1514789"/>
            <a:ext cx="3378300" cy="2724300"/>
          </a:xfrm>
        </p:spPr>
        <p:txBody>
          <a:bodyPr/>
          <a:lstStyle/>
          <a:p>
            <a:pPr marL="10160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2 смена</a:t>
            </a:r>
          </a:p>
          <a:p>
            <a:r>
              <a:rPr lang="ru-RU" b="1" u="sng" dirty="0" smtClean="0"/>
              <a:t>классы: 2,3,6-8</a:t>
            </a:r>
          </a:p>
          <a:p>
            <a:pPr lvl="0"/>
            <a:r>
              <a:rPr lang="ru-RU" sz="1600" dirty="0" smtClean="0"/>
              <a:t>начало </a:t>
            </a:r>
            <a:r>
              <a:rPr lang="ru-RU" sz="1600" dirty="0"/>
              <a:t>занятий</a:t>
            </a:r>
            <a:r>
              <a:rPr lang="ru-RU" sz="1600" dirty="0" smtClean="0"/>
              <a:t>:</a:t>
            </a:r>
          </a:p>
          <a:p>
            <a:pPr marL="101600" lvl="0" indent="0">
              <a:buNone/>
            </a:pPr>
            <a:r>
              <a:rPr lang="ru-RU" sz="1600" dirty="0" smtClean="0"/>
              <a:t>0 урок – 13:20</a:t>
            </a:r>
          </a:p>
          <a:p>
            <a:pPr marL="101600" lvl="0" indent="0">
              <a:buNone/>
            </a:pPr>
            <a:r>
              <a:rPr lang="ru-RU" sz="1600" dirty="0" smtClean="0"/>
              <a:t>1 урок – 14:10</a:t>
            </a:r>
            <a:endParaRPr lang="ru-RU" sz="1600" dirty="0"/>
          </a:p>
          <a:p>
            <a:pPr lvl="0"/>
            <a:r>
              <a:rPr lang="ru-RU" sz="1600" dirty="0" smtClean="0"/>
              <a:t>завершение </a:t>
            </a:r>
            <a:r>
              <a:rPr lang="ru-RU" sz="1600" dirty="0"/>
              <a:t>занятий</a:t>
            </a:r>
            <a:r>
              <a:rPr lang="ru-RU" sz="1600" dirty="0" smtClean="0"/>
              <a:t>: </a:t>
            </a:r>
          </a:p>
          <a:p>
            <a:pPr marL="101600" lvl="0" indent="0">
              <a:buNone/>
            </a:pPr>
            <a:r>
              <a:rPr lang="ru-RU" sz="1600" dirty="0" smtClean="0"/>
              <a:t>6 урок - 19:00</a:t>
            </a:r>
            <a:endParaRPr lang="ru-RU" sz="1600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8990" y="1556240"/>
            <a:ext cx="3378300" cy="2724300"/>
          </a:xfrm>
        </p:spPr>
        <p:txBody>
          <a:bodyPr/>
          <a:lstStyle/>
          <a:p>
            <a:pPr marL="10160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1 смена</a:t>
            </a:r>
            <a:endParaRPr lang="ru-RU" sz="3200" b="1" dirty="0">
              <a:solidFill>
                <a:srgbClr val="FF0000"/>
              </a:solidFill>
            </a:endParaRPr>
          </a:p>
          <a:p>
            <a:r>
              <a:rPr lang="ru-RU" b="1" u="sng" dirty="0" smtClean="0"/>
              <a:t>классы: 1, 4, 5, 9-11</a:t>
            </a:r>
          </a:p>
          <a:p>
            <a:r>
              <a:rPr lang="ru-RU" sz="1600" dirty="0" smtClean="0"/>
              <a:t>начало занятий:8:00</a:t>
            </a:r>
          </a:p>
          <a:p>
            <a:r>
              <a:rPr lang="ru-RU" sz="1600" dirty="0" smtClean="0"/>
              <a:t>завершение занятий:</a:t>
            </a:r>
          </a:p>
          <a:p>
            <a:pPr marL="101600" indent="0">
              <a:buNone/>
            </a:pPr>
            <a:r>
              <a:rPr lang="ru-RU" sz="1600" dirty="0" smtClean="0"/>
              <a:t>6 урок  - 12:50;</a:t>
            </a:r>
          </a:p>
          <a:p>
            <a:pPr marL="101600" indent="0">
              <a:buNone/>
            </a:pPr>
            <a:r>
              <a:rPr lang="ru-RU" sz="1600" dirty="0" smtClean="0"/>
              <a:t>7 урок – 13:40.</a:t>
            </a:r>
          </a:p>
          <a:p>
            <a:pPr marL="101600" indent="0">
              <a:buNone/>
            </a:pPr>
            <a:endParaRPr lang="ru-RU" sz="1600" dirty="0"/>
          </a:p>
        </p:txBody>
      </p:sp>
      <p:pic>
        <p:nvPicPr>
          <p:cNvPr id="4100" name="Picture 4" descr="C:\Users\On\Desktop\image1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470" y="2965995"/>
            <a:ext cx="1893258" cy="216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47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Учебный план 1-4 классов  (ФОП  НОО)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675794"/>
              </p:ext>
            </p:extLst>
          </p:nvPr>
        </p:nvGraphicFramePr>
        <p:xfrm>
          <a:off x="345055" y="1207586"/>
          <a:ext cx="5809059" cy="3797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Лист" r:id="rId3" imgW="8001153" imgH="5295968" progId="Excel.Sheet.12">
                  <p:embed/>
                </p:oleObj>
              </mc:Choice>
              <mc:Fallback>
                <p:oleObj name="Лист" r:id="rId3" imgW="8001153" imgH="52959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5055" y="1207586"/>
                        <a:ext cx="5809059" cy="379789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8" name="Picture 14" descr="C:\Users\On\Desktop\image012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371600"/>
            <a:ext cx="2971801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409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Учебный план 5-7 классов (ФОП ООО)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764060"/>
              </p:ext>
            </p:extLst>
          </p:nvPr>
        </p:nvGraphicFramePr>
        <p:xfrm>
          <a:off x="230907" y="1216324"/>
          <a:ext cx="5616261" cy="3795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Лист" r:id="rId3" imgW="9953504" imgH="6781766" progId="Excel.Sheet.12">
                  <p:embed/>
                </p:oleObj>
              </mc:Choice>
              <mc:Fallback>
                <p:oleObj name="Лист" r:id="rId3" imgW="9953504" imgH="678176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0907" y="1216324"/>
                        <a:ext cx="5616261" cy="379562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3" name="Picture 15" descr="C:\Users\On\Desktop\image1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2617" y="1878660"/>
            <a:ext cx="2516325" cy="21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40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128930-9521-4D18-819A-98929E02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Внеурочная деятельность</a:t>
            </a:r>
            <a:br>
              <a:rPr lang="ru-RU" dirty="0"/>
            </a:br>
            <a:r>
              <a:rPr lang="ru-RU" dirty="0"/>
              <a:t>при 5 / 6 – </a:t>
            </a:r>
            <a:r>
              <a:rPr lang="ru-RU" dirty="0" smtClean="0"/>
              <a:t>дневной </a:t>
            </a:r>
            <a:r>
              <a:rPr lang="ru-RU" dirty="0"/>
              <a:t>учебной неделе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ACC7777-EE90-4F22-A8F4-D390C45751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69183"/>
              </p:ext>
            </p:extLst>
          </p:nvPr>
        </p:nvGraphicFramePr>
        <p:xfrm>
          <a:off x="2590799" y="1516011"/>
          <a:ext cx="4426051" cy="1676400"/>
        </p:xfrm>
        <a:graphic>
          <a:graphicData uri="http://schemas.openxmlformats.org/drawingml/2006/table">
            <a:tbl>
              <a:tblPr firstRow="1" bandRow="1">
                <a:tableStyleId>{855E3837-BD4F-465B-9885-CDF288417B2D}</a:tableStyleId>
              </a:tblPr>
              <a:tblGrid>
                <a:gridCol w="1857376"/>
                <a:gridCol w="866775"/>
                <a:gridCol w="857250"/>
                <a:gridCol w="8446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Классы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 – 4 классы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 – 9 классы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10,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11 классы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8340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 часов в неделю на внеурочную деятельность на каждый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не более 2-х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не более 3-х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  <a:p>
                      <a:pPr algn="ctr"/>
                      <a:r>
                        <a:rPr lang="ru-RU" b="1" dirty="0" smtClean="0"/>
                        <a:t>не более 4-х 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Users\On\Desktop\image011-1-720x7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53" y="32385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On\Desktop\image014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287" y="320407"/>
            <a:ext cx="2304039" cy="230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On\Desktop\image035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792" y="2948853"/>
            <a:ext cx="1895681" cy="200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On\Desktop\image15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1301751"/>
            <a:ext cx="1853925" cy="13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On\Desktop\image15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40" y="3190999"/>
            <a:ext cx="3227070" cy="15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7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</TotalTime>
  <Words>727</Words>
  <Application>Microsoft Office PowerPoint</Application>
  <PresentationFormat>Экран (16:9)</PresentationFormat>
  <Paragraphs>117</Paragraphs>
  <Slides>12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Salerio template</vt:lpstr>
      <vt:lpstr>Лист</vt:lpstr>
      <vt:lpstr>Родительское собрание «Планирование учебной деятельности  МБОУ СОШ №3  на 2023-2024 учебный год» (1-4 классы)   </vt:lpstr>
      <vt:lpstr>Нормативная документация</vt:lpstr>
      <vt:lpstr>Презентация PowerPoint</vt:lpstr>
      <vt:lpstr>Презентация PowerPoint</vt:lpstr>
      <vt:lpstr>Максимальный объем недельной  учебной нагрузки</vt:lpstr>
      <vt:lpstr>Сменность на 2023-2024 учебный год</vt:lpstr>
      <vt:lpstr>Учебный план 1-4 классов  (ФОП  НОО)</vt:lpstr>
      <vt:lpstr>Учебный план 5-7 классов (ФОП ООО)</vt:lpstr>
      <vt:lpstr>Внеурочная деятельность при 5 / 6 – дневной учебной неделе</vt:lpstr>
      <vt:lpstr>Мероприятия по планированию учебной деятельности на 2023-2024 учебный год</vt:lpstr>
      <vt:lpstr>Информирование родителей  (законных представителей) учащихся</vt:lpstr>
      <vt:lpstr>ОПРОС родителей  (законных представителей) учащихся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Учиться: шесть дней или пять?</dc:title>
  <dc:creator>Солуянова Вероника Анатольевна</dc:creator>
  <cp:lastModifiedBy>On</cp:lastModifiedBy>
  <cp:revision>239</cp:revision>
  <cp:lastPrinted>2022-03-16T08:25:02Z</cp:lastPrinted>
  <dcterms:modified xsi:type="dcterms:W3CDTF">2023-04-18T07:15:33Z</dcterms:modified>
</cp:coreProperties>
</file>