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6"/>
  </p:notesMasterIdLst>
  <p:sldIdLst>
    <p:sldId id="286" r:id="rId2"/>
    <p:sldId id="287" r:id="rId3"/>
    <p:sldId id="257" r:id="rId4"/>
    <p:sldId id="256" r:id="rId5"/>
    <p:sldId id="277" r:id="rId6"/>
    <p:sldId id="279" r:id="rId7"/>
    <p:sldId id="278" r:id="rId8"/>
    <p:sldId id="280" r:id="rId9"/>
    <p:sldId id="281" r:id="rId10"/>
    <p:sldId id="282" r:id="rId11"/>
    <p:sldId id="283" r:id="rId12"/>
    <p:sldId id="284" r:id="rId13"/>
    <p:sldId id="285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57" autoAdjust="0"/>
    <p:restoredTop sz="94660"/>
  </p:normalViewPr>
  <p:slideViewPr>
    <p:cSldViewPr>
      <p:cViewPr varScale="1">
        <p:scale>
          <a:sx n="65" d="100"/>
          <a:sy n="65" d="100"/>
        </p:scale>
        <p:origin x="163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9325B-6520-431B-813C-ABD3E09DAB98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57756-8B15-42EB-9FA3-EA229694AB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63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440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1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79712" y="1600200"/>
            <a:ext cx="6707088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5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51720" y="274638"/>
            <a:ext cx="442528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2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14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933056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636912"/>
            <a:ext cx="7772400" cy="12841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86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5675" y="1578563"/>
            <a:ext cx="33905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8104" y="1600200"/>
            <a:ext cx="31786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0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535113"/>
            <a:ext cx="331236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07704" y="2204864"/>
            <a:ext cx="33201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92080" y="1535113"/>
            <a:ext cx="33947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92080" y="2174875"/>
            <a:ext cx="33947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06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82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2576265" cy="7920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273050"/>
            <a:ext cx="40427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712" y="1196752"/>
            <a:ext cx="2520280" cy="49685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22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64087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7744" y="404664"/>
            <a:ext cx="6048672" cy="41764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67744" y="5373216"/>
            <a:ext cx="64087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2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600200"/>
            <a:ext cx="67790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7DB4-1BCB-4959-8DD9-6A15E51D768B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chemeClr val="accent2">
              <a:lumMod val="75000"/>
            </a:schemeClr>
          </a:solidFill>
          <a:latin typeface="Book Antiqua" panose="0204060205030503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1043;&#1040;&#1061;&#1040;%20&#1041;&#1077;&#1088;&#1105;&#1079;&#1082;&#1072;%20&#1080;&#1084;.&#1053;&#1072;&#1076;&#1077;&#1078;&#1076;&#1080;&#1085;&#1086;&#1081;,%20&#1061;&#1086;&#1088;&#1086;&#1074;&#1086;&#1076;%20&#1041;&#1077;&#1088;&#1105;&#1079;&#1082;&#1072;.mp4" TargetMode="External"/><Relationship Id="rId2" Type="http://schemas.openxmlformats.org/officeDocument/2006/relationships/hyperlink" Target="&#1059;%20&#1082;&#1086;&#1090;&#1072;%20&#1083;&#1080;%20&#1091;%20&#1082;&#1086;&#1090;&#1072;.%20&#1041;&#1072;&#1102;-&#1073;&#1072;&#1102;&#1096;&#1082;&#1080;%20&#1073;&#1072;&#1102;.%20&#1056;&#1091;&#1089;&#1089;&#1082;&#1072;&#1103;%20&#1085;&#1072;&#1088;&#1086;&#1076;&#1085;&#1072;&#1103;%20&#1082;&#1086;&#1083;&#1099;&#1073;&#1077;&#1083;&#1100;&#1085;&#1072;&#1103;.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&#1056;&#1091;&#1089;&#1089;&#1082;&#1080;&#1081;%20&#1090;&#1072;&#1085;&#1077;&#1094;%20&#1057;&#1091;&#1073;&#1073;&#1086;&#1090;&#1077;&#1103;%20&#1045;&#1082;&#1072;&#1090;&#1077;&#1088;&#1080;&#1085;&#1072;%20&#1041;&#1077;&#1088;&#1077;&#1075;&#1086;&#1074;&#1077;&#1085;&#1082;&#1086;%20&#1052;&#1099;&#1090;&#1080;&#1097;&#1080;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100" y="2938058"/>
            <a:ext cx="67790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объединяет иллюстрации?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92499">
            <a:off x="-534985" y="495477"/>
            <a:ext cx="3816427" cy="2859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3000">
            <a:off x="5979602" y="1345859"/>
            <a:ext cx="3635896" cy="2822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-171401"/>
            <a:ext cx="3545380" cy="2928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518" y="3848794"/>
            <a:ext cx="4271643" cy="3072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005065"/>
            <a:ext cx="4395078" cy="3027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1935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4402" y="-315416"/>
            <a:ext cx="6779096" cy="1143000"/>
          </a:xfrm>
        </p:spPr>
        <p:txBody>
          <a:bodyPr/>
          <a:lstStyle/>
          <a:p>
            <a:r>
              <a:rPr lang="ru-RU" b="1" dirty="0" smtClean="0"/>
              <a:t>5.</a:t>
            </a:r>
            <a:endParaRPr lang="ru-RU" b="1" dirty="0"/>
          </a:p>
        </p:txBody>
      </p:sp>
      <p:pic>
        <p:nvPicPr>
          <p:cNvPr id="6" name="Объект 5" descr="колыбельная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74" y="476672"/>
            <a:ext cx="7258726" cy="6381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2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260648"/>
            <a:ext cx="723629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6. Устное народное творчество называется _______________________?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7. </a:t>
            </a:r>
            <a:r>
              <a:rPr lang="ru-RU" sz="2800" dirty="0"/>
              <a:t>С этими песнями легче спорилось трудное дело, </a:t>
            </a:r>
            <a:r>
              <a:rPr lang="ru-RU" sz="2800" dirty="0" smtClean="0"/>
              <a:t>они задавали </a:t>
            </a:r>
            <a:r>
              <a:rPr lang="ru-RU" sz="2800" dirty="0"/>
              <a:t>ритм работы</a:t>
            </a:r>
            <a:r>
              <a:rPr lang="ru-RU" sz="2800" dirty="0" smtClean="0"/>
              <a:t>.</a:t>
            </a:r>
            <a:r>
              <a:rPr lang="ru-RU" sz="2800" dirty="0"/>
              <a:t> </a:t>
            </a:r>
            <a:r>
              <a:rPr lang="ru-RU" sz="2800" dirty="0" smtClean="0"/>
              <a:t>Служили </a:t>
            </a:r>
            <a:r>
              <a:rPr lang="ru-RU" sz="2800" dirty="0" smtClean="0"/>
              <a:t>эти песни </a:t>
            </a:r>
            <a:r>
              <a:rPr lang="ru-RU" sz="2800" dirty="0"/>
              <a:t>для облегчения процесса </a:t>
            </a:r>
            <a:r>
              <a:rPr lang="ru-RU" sz="2800" dirty="0" smtClean="0"/>
              <a:t>труда.</a:t>
            </a:r>
          </a:p>
          <a:p>
            <a:r>
              <a:rPr lang="ru-RU" sz="2800" dirty="0" smtClean="0"/>
              <a:t>________________________?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/>
              <a:t>8. Первые </a:t>
            </a:r>
            <a:r>
              <a:rPr lang="ru-RU" sz="2800" dirty="0" smtClean="0"/>
              <a:t>песни, которые </a:t>
            </a:r>
            <a:r>
              <a:rPr lang="ru-RU" sz="2800" dirty="0"/>
              <a:t>знакомили маленького с окружающими предметами и образами. Они открывали ему большой мир, служили своеобразной </a:t>
            </a:r>
            <a:r>
              <a:rPr lang="ru-RU" sz="2800" dirty="0" smtClean="0"/>
              <a:t>защитой и </a:t>
            </a:r>
            <a:r>
              <a:rPr lang="ru-RU" sz="2800" dirty="0"/>
              <a:t>оберегом </a:t>
            </a:r>
            <a:r>
              <a:rPr lang="ru-RU" sz="2800" dirty="0" smtClean="0"/>
              <a:t>_____________________?</a:t>
            </a:r>
            <a:endParaRPr lang="ru-RU" sz="28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158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692696"/>
            <a:ext cx="6858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9. Определите жанр русской народной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песни ____________</a:t>
            </a: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Весна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Весна красная! </a:t>
            </a:r>
          </a:p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Приди, Весна, с радостью, 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великою милостью: 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 льном высоким, 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корнем глубоким, 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хлебами обильными». 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822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492896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МУЗЫКАЛЬНАЯ </a:t>
            </a:r>
            <a:r>
              <a:rPr lang="ru-RU" sz="4000" dirty="0" smtClean="0"/>
              <a:t>ВИКТОРИНА на тему «Жанры русских народных песен»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514192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7" y="-38809"/>
            <a:ext cx="6779096" cy="908720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3439" y="667579"/>
            <a:ext cx="5297934" cy="208823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Песнями богата родина моя.</a:t>
            </a:r>
            <a:br>
              <a:rPr lang="ru-RU" sz="2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Прославляет песня милые края.</a:t>
            </a:r>
            <a:br>
              <a:rPr lang="ru-RU" sz="2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Звонкая, веселая, грустная 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порой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Льется 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по России вольною рекой.</a:t>
            </a:r>
            <a:br>
              <a:rPr lang="ru-RU" sz="2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Сердце 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замирает, когда ты звучишь.</a:t>
            </a:r>
            <a:br>
              <a:rPr lang="ru-RU" sz="2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О судьбе о нашей правду говоришь.</a:t>
            </a:r>
            <a:br>
              <a:rPr lang="ru-RU" sz="2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О любви, разлуке часто мы поем,</a:t>
            </a:r>
            <a:br>
              <a:rPr lang="ru-RU" sz="2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И о счастье 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тоже - 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каждый о своем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5" y="891442"/>
            <a:ext cx="3846066" cy="254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33" y="3717032"/>
            <a:ext cx="551656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76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ЖАНРЫ РУССКИХ НАРОДНЫХ ПЕСЕН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3372" y="2111332"/>
            <a:ext cx="260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hlinkClick r:id="rId2" action="ppaction://hlinkfile"/>
              </a:rPr>
              <a:t>Колыбельные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2910520"/>
            <a:ext cx="2368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hlinkClick r:id="rId3" action="ppaction://hlinkfile"/>
              </a:rPr>
              <a:t>Хороводные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73377" y="2000061"/>
            <a:ext cx="1907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hlinkClick r:id="rId4" action="ppaction://hlinkfile"/>
              </a:rPr>
              <a:t>Плясовые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98204" y="3946043"/>
            <a:ext cx="2191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Солдатские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56387" y="4207664"/>
            <a:ext cx="1855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Трудовые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1364" y="4981567"/>
            <a:ext cx="2202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Обрядовые</a:t>
            </a:r>
          </a:p>
        </p:txBody>
      </p:sp>
    </p:spTree>
    <p:extLst>
      <p:ext uri="{BB962C8B-B14F-4D97-AF65-F5344CB8AC3E}">
        <p14:creationId xmlns:p14="http://schemas.microsoft.com/office/powerpoint/2010/main" val="164929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2817" y="-12144"/>
            <a:ext cx="6779096" cy="980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Песня – основа фольклора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2817" y="813766"/>
            <a:ext cx="7128792" cy="2162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Народная песня - это песня, сложенная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народными неизвестными авторами, которые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передаваясь устным способом,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совершенствовалась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обрастала новыми мелодическими и текстовыми оборотами.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62" y="4149080"/>
            <a:ext cx="4021655" cy="282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00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/>
              <a:t>«Ты откуда, русская, зародилась музыка..?»</a:t>
            </a:r>
            <a:endParaRPr lang="ru-RU" sz="5400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74409" y="4509120"/>
            <a:ext cx="7408912" cy="1440160"/>
          </a:xfrm>
        </p:spPr>
        <p:txBody>
          <a:bodyPr/>
          <a:lstStyle/>
          <a:p>
            <a:pPr lvl="0" algn="l">
              <a:spcBef>
                <a:spcPts val="0"/>
              </a:spcBef>
            </a:pPr>
            <a:r>
              <a:rPr lang="ru-RU" sz="3600" b="1" dirty="0">
                <a:solidFill>
                  <a:srgbClr val="0070C0"/>
                </a:solidFill>
                <a:latin typeface="Trebuchet MS" panose="020B0603020202020204"/>
              </a:rPr>
              <a:t>Фольклор -</a:t>
            </a:r>
            <a:r>
              <a:rPr lang="ru-RU" sz="3600" dirty="0">
                <a:solidFill>
                  <a:prstClr val="black"/>
                </a:solidFill>
                <a:latin typeface="Trebuchet MS" panose="020B0603020202020204"/>
              </a:rPr>
              <a:t> народное творчество</a:t>
            </a:r>
            <a:endParaRPr lang="ru-RU" sz="4400" b="1" dirty="0">
              <a:solidFill>
                <a:srgbClr val="0070C0"/>
              </a:solidFill>
              <a:latin typeface="Trebuchet MS" panose="020B0603020202020204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58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043" y="1124744"/>
            <a:ext cx="6779096" cy="11430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Проверь свои знания</a:t>
            </a:r>
            <a:endParaRPr lang="ru-RU" sz="5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67744" y="3068960"/>
            <a:ext cx="64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3600" b="1" i="0" dirty="0" smtClean="0">
                <a:solidFill>
                  <a:srgbClr val="002060"/>
                </a:solidFill>
              </a:rPr>
              <a:t>Определите по иллюстрациям жанры русских народных песен</a:t>
            </a:r>
            <a:endParaRPr lang="ru-RU" sz="3600" b="1" i="0" dirty="0"/>
          </a:p>
        </p:txBody>
      </p:sp>
    </p:spTree>
    <p:extLst>
      <p:ext uri="{BB962C8B-B14F-4D97-AF65-F5344CB8AC3E}">
        <p14:creationId xmlns:p14="http://schemas.microsoft.com/office/powerpoint/2010/main" val="17791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116632"/>
            <a:ext cx="4968552" cy="39067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1.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" y="665313"/>
            <a:ext cx="9141977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2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779096" cy="1143000"/>
          </a:xfrm>
        </p:spPr>
        <p:txBody>
          <a:bodyPr/>
          <a:lstStyle/>
          <a:p>
            <a:r>
              <a:rPr lang="ru-RU" b="1" dirty="0" smtClean="0"/>
              <a:t>2.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426"/>
            <a:ext cx="9256143" cy="583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779096" cy="5486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3.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24337" r="6813" b="2502"/>
          <a:stretch/>
        </p:blipFill>
        <p:spPr bwMode="auto">
          <a:xfrm>
            <a:off x="0" y="862967"/>
            <a:ext cx="928276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46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1882552" cy="1143000"/>
          </a:xfrm>
        </p:spPr>
        <p:txBody>
          <a:bodyPr/>
          <a:lstStyle/>
          <a:p>
            <a:r>
              <a:rPr lang="ru-RU" b="1" dirty="0" smtClean="0"/>
              <a:t>4.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5405" r="7708" b="11863"/>
          <a:stretch/>
        </p:blipFill>
        <p:spPr bwMode="auto">
          <a:xfrm>
            <a:off x="1748222" y="-726"/>
            <a:ext cx="5056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01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есенний узо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весенний узор</Template>
  <TotalTime>954</TotalTime>
  <Words>163</Words>
  <Application>Microsoft Office PowerPoint</Application>
  <PresentationFormat>Экран (4:3)</PresentationFormat>
  <Paragraphs>35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Book Antiqua</vt:lpstr>
      <vt:lpstr>Calibri</vt:lpstr>
      <vt:lpstr>Times New Roman</vt:lpstr>
      <vt:lpstr>Trebuchet MS</vt:lpstr>
      <vt:lpstr>весенний узор</vt:lpstr>
      <vt:lpstr>Что объединяет иллюстрации?</vt:lpstr>
      <vt:lpstr>ЖАНРЫ РУССКИХ НАРОДНЫХ ПЕСЕН</vt:lpstr>
      <vt:lpstr>Песня – основа фольклора</vt:lpstr>
      <vt:lpstr>«Ты откуда, русская, зародилась музыка..?»</vt:lpstr>
      <vt:lpstr>Проверь свои знания</vt:lpstr>
      <vt:lpstr>1.</vt:lpstr>
      <vt:lpstr>2.</vt:lpstr>
      <vt:lpstr>3.</vt:lpstr>
      <vt:lpstr>4.</vt:lpstr>
      <vt:lpstr>5.</vt:lpstr>
      <vt:lpstr>Презентация PowerPoint</vt:lpstr>
      <vt:lpstr>Презентация PowerPoint</vt:lpstr>
      <vt:lpstr>Презентация PowerPoint</vt:lpstr>
      <vt:lpstr>Заключение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Nikitina Anastasia</dc:creator>
  <cp:lastModifiedBy>User</cp:lastModifiedBy>
  <cp:revision>91</cp:revision>
  <dcterms:created xsi:type="dcterms:W3CDTF">2016-10-18T12:21:26Z</dcterms:created>
  <dcterms:modified xsi:type="dcterms:W3CDTF">2023-09-29T08:32:06Z</dcterms:modified>
</cp:coreProperties>
</file>