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9" r:id="rId2"/>
    <p:sldId id="268" r:id="rId3"/>
    <p:sldId id="257" r:id="rId4"/>
    <p:sldId id="258" r:id="rId5"/>
    <p:sldId id="259" r:id="rId6"/>
    <p:sldId id="267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D090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A444F-2A7F-4B38-BCB9-EECB11CA45F3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4FC1E-A409-4BE9-90B8-BCE75CABA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26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8637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18E3B-804A-4ACA-A76E-BF01BFC6AB2B}" type="datetimeFigureOut">
              <a:rPr lang="ru-RU"/>
              <a:pPr>
                <a:defRPr/>
              </a:pPr>
              <a:t>21.09.2023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94C77-5E08-4707-8B51-19337D8E7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8E335-233E-4A33-8D73-A4118B94C123}" type="datetimeFigureOut">
              <a:rPr lang="ru-RU"/>
              <a:pPr>
                <a:defRPr/>
              </a:pPr>
              <a:t>21.09.2023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E1C55-F9EB-4263-8A92-9E4E609EF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69376-81B6-49F7-B2AE-C6325043CDF3}" type="datetimeFigureOut">
              <a:rPr lang="ru-RU"/>
              <a:pPr>
                <a:defRPr/>
              </a:pPr>
              <a:t>21.09.2023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7F2B0-9A51-4028-8CCB-6B583B0DA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1AE6865-7BCB-498D-9343-D15EEA75C4D2}" type="datetimeFigureOut">
              <a:rPr lang="ru-RU"/>
              <a:pPr>
                <a:defRPr/>
              </a:pPr>
              <a:t>21.09.2023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409654-05ED-4353-9441-D16BBB884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697D4-55B6-4A2A-902B-5A1EAF5BAEB9}" type="datetimeFigureOut">
              <a:rPr lang="ru-RU"/>
              <a:pPr>
                <a:defRPr/>
              </a:pPr>
              <a:t>21.09.2023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341A8-8C45-42BF-8DE8-DE56CC1DE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73B5B-3A09-4312-9B42-74E7BB0BBB1E}" type="datetimeFigureOut">
              <a:rPr lang="ru-RU"/>
              <a:pPr>
                <a:defRPr/>
              </a:pPr>
              <a:t>21.09.2023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D3129-E212-4DDF-920A-68E232B85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9731C-1CE2-49AE-A09F-FD2C4123B44B}" type="datetimeFigureOut">
              <a:rPr lang="ru-RU"/>
              <a:pPr>
                <a:defRPr/>
              </a:pPr>
              <a:t>21.09.2023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9215-0F06-4D0D-A59D-A74151D60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DF07C1-FCAF-4DB7-8B1F-B76175F34F27}" type="datetimeFigureOut">
              <a:rPr lang="ru-RU"/>
              <a:pPr>
                <a:defRPr/>
              </a:pPr>
              <a:t>21.09.2023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2064D4-8ED9-4636-8F87-FA312170A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355F7-809A-46D1-9BA0-0BC275318216}" type="datetimeFigureOut">
              <a:rPr lang="ru-RU"/>
              <a:pPr>
                <a:defRPr/>
              </a:pPr>
              <a:t>21.09.2023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91BF8-4048-463C-B90F-D9226B5F9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B3BF91-9270-4B02-AC12-0AE4892EF450}" type="datetimeFigureOut">
              <a:rPr lang="ru-RU"/>
              <a:pPr>
                <a:defRPr/>
              </a:pPr>
              <a:t>21.09.2023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0766113-A30D-4953-8C61-70284223B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406C43-BD9D-4213-9AA1-4461F523FAF9}" type="datetimeFigureOut">
              <a:rPr lang="ru-RU"/>
              <a:pPr>
                <a:defRPr/>
              </a:pPr>
              <a:t>21.09.2023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2D61C3-BB1A-47D4-BD26-899AF5DD6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DE129B4-169A-4D57-8C2E-08EF10039D78}" type="datetimeFigureOut">
              <a:rPr lang="ru-RU"/>
              <a:pPr>
                <a:defRPr/>
              </a:pPr>
              <a:t>21.09.2023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59FD6A4-7FED-4990-827D-D5948FE42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6"/>
          <p:cNvSpPr txBox="1">
            <a:spLocks noGrp="1"/>
          </p:cNvSpPr>
          <p:nvPr>
            <p:ph type="title"/>
          </p:nvPr>
        </p:nvSpPr>
        <p:spPr>
          <a:xfrm>
            <a:off x="1447800" y="0"/>
            <a:ext cx="6400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10800"/>
              <a:buFont typeface="Calibri"/>
              <a:buNone/>
            </a:pPr>
            <a:r>
              <a:rPr lang="ru-RU" sz="10800" b="1" i="1" u="none" strike="noStrike" cap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Ребус</a:t>
            </a:r>
            <a:r>
              <a:rPr lang="ru-RU" sz="10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body" idx="1"/>
          </p:nvPr>
        </p:nvSpPr>
        <p:spPr>
          <a:xfrm>
            <a:off x="228600" y="1447800"/>
            <a:ext cx="8610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ru-RU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23" name="Google Shape;123;p16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0" b="1" i="1" dirty="0" smtClean="0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Пропорции</a:t>
            </a:r>
            <a:r>
              <a:rPr lang="ru-RU" sz="12000" b="1" i="1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dirty="0"/>
          </a:p>
        </p:txBody>
      </p:sp>
      <p:grpSp>
        <p:nvGrpSpPr>
          <p:cNvPr id="124" name="Google Shape;124;p16"/>
          <p:cNvGrpSpPr/>
          <p:nvPr/>
        </p:nvGrpSpPr>
        <p:grpSpPr>
          <a:xfrm>
            <a:off x="381000" y="1828800"/>
            <a:ext cx="8229600" cy="4300756"/>
            <a:chOff x="240" y="1152"/>
            <a:chExt cx="5184" cy="2709"/>
          </a:xfrm>
        </p:grpSpPr>
        <p:pic>
          <p:nvPicPr>
            <p:cNvPr id="125" name="Google Shape;125;p16" descr="j023817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9866726">
              <a:off x="1104" y="2640"/>
              <a:ext cx="1720" cy="1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6" descr="j029097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784" y="2352"/>
              <a:ext cx="1132" cy="12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7" name="Google Shape;127;p16" descr="Частый вертикальный"/>
            <p:cNvSpPr/>
            <p:nvPr/>
          </p:nvSpPr>
          <p:spPr>
            <a:xfrm>
              <a:off x="240" y="2496"/>
              <a:ext cx="768" cy="936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1"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FF00"/>
                  </a:solidFill>
                  <a:latin typeface="Bookman Old Style"/>
                </a:rPr>
                <a:t>П</a:t>
              </a:r>
            </a:p>
          </p:txBody>
        </p:sp>
        <p:sp>
          <p:nvSpPr>
            <p:cNvPr id="128" name="Google Shape;128;p16" descr="Частый вертикальный"/>
            <p:cNvSpPr/>
            <p:nvPr/>
          </p:nvSpPr>
          <p:spPr>
            <a:xfrm>
              <a:off x="3888" y="2208"/>
              <a:ext cx="816" cy="384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1"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FF00"/>
                  </a:solidFill>
                  <a:latin typeface="Bookman Old Style"/>
                </a:rPr>
                <a:t>,,,,,</a:t>
              </a:r>
            </a:p>
          </p:txBody>
        </p:sp>
        <p:sp>
          <p:nvSpPr>
            <p:cNvPr id="129" name="Google Shape;129;p16" descr="Частый вертикальный"/>
            <p:cNvSpPr/>
            <p:nvPr/>
          </p:nvSpPr>
          <p:spPr>
            <a:xfrm>
              <a:off x="4752" y="2592"/>
              <a:ext cx="672" cy="816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lang="ru-RU" b="1" i="1" dirty="0"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FF00"/>
                  </a:solidFill>
                  <a:latin typeface="Bookman Old Style"/>
                </a:rPr>
                <a:t>И</a:t>
              </a:r>
              <a:endParaRPr b="1" i="1" dirty="0"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latin typeface="Bookman Old Style"/>
              </a:endParaRPr>
            </a:p>
          </p:txBody>
        </p:sp>
        <p:sp>
          <p:nvSpPr>
            <p:cNvPr id="130" name="Google Shape;130;p16" descr="Частый вертикальный"/>
            <p:cNvSpPr/>
            <p:nvPr/>
          </p:nvSpPr>
          <p:spPr>
            <a:xfrm>
              <a:off x="1728" y="1920"/>
              <a:ext cx="420" cy="562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1"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FF00"/>
                  </a:solidFill>
                  <a:latin typeface="Bookman Old Style"/>
                </a:rPr>
                <a:t>т</a:t>
              </a:r>
            </a:p>
          </p:txBody>
        </p:sp>
        <p:cxnSp>
          <p:nvCxnSpPr>
            <p:cNvPr id="131" name="Google Shape;131;p16"/>
            <p:cNvCxnSpPr/>
            <p:nvPr/>
          </p:nvCxnSpPr>
          <p:spPr>
            <a:xfrm>
              <a:off x="1536" y="1920"/>
              <a:ext cx="864" cy="528"/>
            </a:xfrm>
            <a:prstGeom prst="straightConnector1">
              <a:avLst/>
            </a:prstGeom>
            <a:noFill/>
            <a:ln w="7620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" name="Google Shape;132;p16"/>
            <p:cNvCxnSpPr/>
            <p:nvPr/>
          </p:nvCxnSpPr>
          <p:spPr>
            <a:xfrm flipH="1">
              <a:off x="1488" y="1872"/>
              <a:ext cx="864" cy="528"/>
            </a:xfrm>
            <a:prstGeom prst="straightConnector1">
              <a:avLst/>
            </a:prstGeom>
            <a:noFill/>
            <a:ln w="7620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33" name="Google Shape;133;p16" descr="Частый вертикальный"/>
            <p:cNvSpPr/>
            <p:nvPr/>
          </p:nvSpPr>
          <p:spPr>
            <a:xfrm>
              <a:off x="1776" y="1152"/>
              <a:ext cx="384" cy="658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1" i="1"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solidFill>
                    <a:srgbClr val="FFFF00"/>
                  </a:solidFill>
                  <a:latin typeface="Bookman Old Style"/>
                </a:rPr>
                <a:t>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236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C:\Users\Ирина\AppData\Local\Temp\Rar$DI49.856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708275"/>
            <a:ext cx="2986088" cy="279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Google Shape;123;p16"/>
          <p:cNvSpPr/>
          <p:nvPr/>
        </p:nvSpPr>
        <p:spPr>
          <a:xfrm>
            <a:off x="1153313" y="1412776"/>
            <a:ext cx="7992888" cy="1548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200" b="1" i="1" dirty="0" smtClean="0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Пропорции</a:t>
            </a:r>
            <a:r>
              <a:rPr lang="ru-RU" sz="7200" b="1" i="1" dirty="0" smtClean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7200" dirty="0"/>
          </a:p>
        </p:txBody>
      </p:sp>
    </p:spTree>
    <p:extLst>
      <p:ext uri="{BB962C8B-B14F-4D97-AF65-F5344CB8AC3E}">
        <p14:creationId xmlns:p14="http://schemas.microsoft.com/office/powerpoint/2010/main" val="77199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9275"/>
            <a:ext cx="8291513" cy="5924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dirty="0" smtClean="0"/>
              <a:t>                                   </a:t>
            </a:r>
            <a:r>
              <a:rPr lang="ru-RU" sz="3200" b="1" dirty="0" smtClean="0">
                <a:solidFill>
                  <a:srgbClr val="0033CC"/>
                </a:solidFill>
                <a:latin typeface="Arial Black" pitchFamily="34" charset="0"/>
              </a:rPr>
              <a:t>или</a:t>
            </a:r>
            <a:endParaRPr lang="ru-RU" sz="3200" b="1" dirty="0" smtClean="0">
              <a:solidFill>
                <a:srgbClr val="0033CC"/>
              </a:solidFill>
              <a:latin typeface="Arial Black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800" dirty="0" smtClean="0"/>
              <a:t>  </a:t>
            </a:r>
            <a:r>
              <a:rPr lang="ru-RU" sz="3200" dirty="0" smtClean="0">
                <a:solidFill>
                  <a:srgbClr val="0033CC"/>
                </a:solidFill>
                <a:latin typeface="Arial Black" pitchFamily="34" charset="0"/>
              </a:rPr>
              <a:t>читают так: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   </a:t>
            </a:r>
            <a:r>
              <a:rPr lang="ru-RU" sz="3200" b="1" dirty="0" smtClean="0">
                <a:latin typeface="Arial Black" pitchFamily="34" charset="0"/>
              </a:rPr>
              <a:t>« отношение </a:t>
            </a:r>
            <a:r>
              <a:rPr lang="en-US" sz="3200" b="1" i="1" dirty="0" smtClean="0">
                <a:latin typeface="Arial Black" pitchFamily="34" charset="0"/>
              </a:rPr>
              <a:t>a</a:t>
            </a:r>
            <a:r>
              <a:rPr lang="ru-RU" sz="3200" b="1" dirty="0" smtClean="0">
                <a:latin typeface="Arial Black" pitchFamily="34" charset="0"/>
              </a:rPr>
              <a:t> к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en-US" sz="3200" b="1" i="1" dirty="0" smtClean="0">
                <a:latin typeface="Arial Black" pitchFamily="34" charset="0"/>
              </a:rPr>
              <a:t>b</a:t>
            </a:r>
            <a:r>
              <a:rPr lang="ru-RU" sz="3200" b="1" dirty="0" smtClean="0">
                <a:latin typeface="Arial Black" pitchFamily="34" charset="0"/>
              </a:rPr>
              <a:t> равно            отношению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en-US" sz="3200" b="1" i="1" dirty="0" smtClean="0">
                <a:latin typeface="Arial Black" pitchFamily="34" charset="0"/>
              </a:rPr>
              <a:t>c</a:t>
            </a:r>
            <a:r>
              <a:rPr lang="ru-RU" sz="3200" b="1" dirty="0" smtClean="0">
                <a:latin typeface="Arial Black" pitchFamily="34" charset="0"/>
              </a:rPr>
              <a:t> к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en-US" sz="3200" b="1" i="1" dirty="0" smtClean="0">
                <a:latin typeface="Arial Black" pitchFamily="34" charset="0"/>
              </a:rPr>
              <a:t>d</a:t>
            </a:r>
            <a:r>
              <a:rPr lang="ru-RU" sz="3200" b="1" i="1" dirty="0" smtClean="0">
                <a:latin typeface="Arial Black" pitchFamily="34" charset="0"/>
              </a:rPr>
              <a:t> </a:t>
            </a:r>
            <a:r>
              <a:rPr lang="ru-RU" sz="3200" b="1" dirty="0" smtClean="0">
                <a:latin typeface="Arial Black" pitchFamily="34" charset="0"/>
              </a:rPr>
              <a:t>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dirty="0" smtClean="0"/>
              <a:t>       </a:t>
            </a:r>
            <a:r>
              <a:rPr lang="ru-RU" sz="3200" b="1" dirty="0" smtClean="0">
                <a:solidFill>
                  <a:srgbClr val="0033CC"/>
                </a:solidFill>
                <a:latin typeface="Arial Black" pitchFamily="34" charset="0"/>
              </a:rPr>
              <a:t>или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 </a:t>
            </a:r>
            <a:r>
              <a:rPr lang="ru-RU" sz="3200" b="1" dirty="0" smtClean="0">
                <a:latin typeface="Arial Black" pitchFamily="34" charset="0"/>
              </a:rPr>
              <a:t>« </a:t>
            </a:r>
            <a:r>
              <a:rPr lang="en-US" sz="3200" b="1" i="1" dirty="0" smtClean="0">
                <a:latin typeface="Arial Black" pitchFamily="34" charset="0"/>
              </a:rPr>
              <a:t>a</a:t>
            </a:r>
            <a:r>
              <a:rPr lang="en-US" sz="3200" b="1" dirty="0" smtClean="0">
                <a:latin typeface="Arial Black" pitchFamily="34" charset="0"/>
              </a:rPr>
              <a:t> </a:t>
            </a:r>
            <a:r>
              <a:rPr lang="ru-RU" sz="3200" b="1" dirty="0" smtClean="0">
                <a:latin typeface="Arial Black" pitchFamily="34" charset="0"/>
              </a:rPr>
              <a:t>относится к </a:t>
            </a:r>
            <a:r>
              <a:rPr lang="en-US" sz="3200" b="1" i="1" dirty="0" smtClean="0">
                <a:latin typeface="Arial Black" pitchFamily="34" charset="0"/>
              </a:rPr>
              <a:t>b</a:t>
            </a:r>
            <a:r>
              <a:rPr lang="ru-RU" sz="3200" b="1" dirty="0" smtClean="0">
                <a:latin typeface="Arial Black" pitchFamily="34" charset="0"/>
              </a:rPr>
              <a:t> как                                     </a:t>
            </a:r>
            <a:r>
              <a:rPr lang="ru-RU" sz="3200" b="1" i="1" dirty="0" smtClean="0">
                <a:latin typeface="Arial Black" pitchFamily="34" charset="0"/>
              </a:rPr>
              <a:t>с</a:t>
            </a:r>
            <a:r>
              <a:rPr lang="ru-RU" sz="3200" b="1" dirty="0" smtClean="0">
                <a:latin typeface="Arial Black" pitchFamily="34" charset="0"/>
              </a:rPr>
              <a:t> относится к </a:t>
            </a:r>
            <a:r>
              <a:rPr lang="en-US" sz="3200" b="1" i="1" dirty="0" smtClean="0">
                <a:latin typeface="Arial Black" pitchFamily="34" charset="0"/>
              </a:rPr>
              <a:t>d</a:t>
            </a:r>
            <a:r>
              <a:rPr lang="ru-RU" sz="3200" b="1" i="1" dirty="0" smtClean="0">
                <a:latin typeface="Arial Black" pitchFamily="34" charset="0"/>
              </a:rPr>
              <a:t> </a:t>
            </a:r>
            <a:r>
              <a:rPr lang="ru-RU" sz="3200" b="1" dirty="0" smtClean="0">
                <a:latin typeface="Arial Black" pitchFamily="34" charset="0"/>
              </a:rPr>
              <a:t>»</a:t>
            </a:r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739660"/>
              </p:ext>
            </p:extLst>
          </p:nvPr>
        </p:nvGraphicFramePr>
        <p:xfrm>
          <a:off x="457200" y="574039"/>
          <a:ext cx="29527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Формула" r:id="rId3" imgW="1015920" imgH="203040" progId="Equation.3">
                  <p:embed/>
                </p:oleObj>
              </mc:Choice>
              <mc:Fallback>
                <p:oleObj name="Формула" r:id="rId3" imgW="101592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74039"/>
                        <a:ext cx="29527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190273"/>
              </p:ext>
            </p:extLst>
          </p:nvPr>
        </p:nvGraphicFramePr>
        <p:xfrm>
          <a:off x="5680075" y="344140"/>
          <a:ext cx="1439863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Формула" r:id="rId5" imgW="558720" imgH="495000" progId="Equation.3">
                  <p:embed/>
                </p:oleObj>
              </mc:Choice>
              <mc:Fallback>
                <p:oleObj name="Формула" r:id="rId5" imgW="558720" imgH="495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075" y="344140"/>
                        <a:ext cx="1439863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3375"/>
            <a:ext cx="8218488" cy="61404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ru-RU" sz="3200" dirty="0" smtClean="0">
              <a:latin typeface="Arial Black" pitchFamily="34" charset="0"/>
            </a:endParaRPr>
          </a:p>
        </p:txBody>
      </p:sp>
      <p:pic>
        <p:nvPicPr>
          <p:cNvPr id="32774" name="Picture 6" descr="Безымянный"/>
          <p:cNvPicPr>
            <a:picLocks noChangeAspect="1" noChangeArrowheads="1"/>
          </p:cNvPicPr>
          <p:nvPr/>
        </p:nvPicPr>
        <p:blipFill>
          <a:blip r:embed="rId2"/>
          <a:srcRect l="7469" r="11913"/>
          <a:stretch>
            <a:fillRect/>
          </a:stretch>
        </p:blipFill>
        <p:spPr bwMode="auto">
          <a:xfrm>
            <a:off x="677069" y="446387"/>
            <a:ext cx="3889375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8" descr="Безымянный"/>
          <p:cNvPicPr>
            <a:picLocks noChangeAspect="1" noChangeArrowheads="1"/>
          </p:cNvPicPr>
          <p:nvPr/>
        </p:nvPicPr>
        <p:blipFill>
          <a:blip r:embed="rId3"/>
          <a:srcRect l="8072" r="8037"/>
          <a:stretch>
            <a:fillRect/>
          </a:stretch>
        </p:blipFill>
        <p:spPr bwMode="auto">
          <a:xfrm>
            <a:off x="4427984" y="3531615"/>
            <a:ext cx="4033838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1"/>
          <p:cNvSpPr>
            <a:spLocks noGrp="1"/>
          </p:cNvSpPr>
          <p:nvPr>
            <p:ph type="title"/>
          </p:nvPr>
        </p:nvSpPr>
        <p:spPr bwMode="auto">
          <a:xfrm>
            <a:off x="179388" y="115888"/>
            <a:ext cx="8964612" cy="7969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>
                <a:solidFill>
                  <a:srgbClr val="0033CC"/>
                </a:solidFill>
                <a:latin typeface="Arial Black" pitchFamily="34" charset="0"/>
              </a:rPr>
              <a:t>ОСНОВНОЕ СВОЙСТВО ПРОПОРЦИИ:</a:t>
            </a: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323850" y="908050"/>
            <a:ext cx="792003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3200" dirty="0">
                <a:latin typeface="Arial Black" pitchFamily="34" charset="0"/>
              </a:rPr>
              <a:t>Произведение крайних членов пропорции равно произведению ее средних членов.</a:t>
            </a:r>
          </a:p>
        </p:txBody>
      </p:sp>
      <p:pic>
        <p:nvPicPr>
          <p:cNvPr id="33803" name="Picture 11" descr="Безымянный"/>
          <p:cNvPicPr>
            <a:picLocks noChangeAspect="1" noChangeArrowheads="1"/>
          </p:cNvPicPr>
          <p:nvPr/>
        </p:nvPicPr>
        <p:blipFill>
          <a:blip r:embed="rId2"/>
          <a:srcRect l="1715" r="52986"/>
          <a:stretch>
            <a:fillRect/>
          </a:stretch>
        </p:blipFill>
        <p:spPr bwMode="auto">
          <a:xfrm>
            <a:off x="2411413" y="2492375"/>
            <a:ext cx="38163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6" name="Picture 14" descr="Безымянный"/>
          <p:cNvPicPr>
            <a:picLocks noChangeAspect="1" noChangeArrowheads="1"/>
          </p:cNvPicPr>
          <p:nvPr/>
        </p:nvPicPr>
        <p:blipFill>
          <a:blip r:embed="rId2"/>
          <a:srcRect l="47861" t="24773" r="19653" b="29781"/>
          <a:stretch>
            <a:fillRect/>
          </a:stretch>
        </p:blipFill>
        <p:spPr bwMode="auto">
          <a:xfrm>
            <a:off x="2411413" y="4221163"/>
            <a:ext cx="27368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7" name="Picture 15" descr="Безымянный"/>
          <p:cNvPicPr>
            <a:picLocks noChangeAspect="1" noChangeArrowheads="1"/>
          </p:cNvPicPr>
          <p:nvPr/>
        </p:nvPicPr>
        <p:blipFill>
          <a:blip r:embed="rId2"/>
          <a:srcRect l="79480" t="24773" r="3410" b="29781"/>
          <a:stretch>
            <a:fillRect/>
          </a:stretch>
        </p:blipFill>
        <p:spPr bwMode="auto">
          <a:xfrm>
            <a:off x="5076825" y="4221163"/>
            <a:ext cx="1441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 стрелкой 4"/>
          <p:cNvCxnSpPr/>
          <p:nvPr/>
        </p:nvCxnSpPr>
        <p:spPr>
          <a:xfrm flipH="1">
            <a:off x="4572000" y="3045960"/>
            <a:ext cx="757628" cy="64778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715806" y="3117684"/>
            <a:ext cx="792088" cy="57606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3" name="Заголовок 1"/>
          <p:cNvSpPr>
            <a:spLocks/>
          </p:cNvSpPr>
          <p:nvPr/>
        </p:nvSpPr>
        <p:spPr bwMode="auto">
          <a:xfrm>
            <a:off x="179388" y="333375"/>
            <a:ext cx="3744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3200">
                <a:solidFill>
                  <a:srgbClr val="0033CC"/>
                </a:solidFill>
                <a:latin typeface="Arial Black" pitchFamily="34" charset="0"/>
              </a:rPr>
              <a:t>Из пропорции</a:t>
            </a: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179388" y="2781300"/>
            <a:ext cx="79200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3200">
                <a:latin typeface="Arial Black" pitchFamily="34" charset="0"/>
              </a:rPr>
              <a:t>потому что если дроби равны, то равны и обратные им дроби.</a:t>
            </a:r>
          </a:p>
        </p:txBody>
      </p:sp>
      <p:sp>
        <p:nvSpPr>
          <p:cNvPr id="512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3859213" y="188913"/>
          <a:ext cx="1412875" cy="124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2" name="Формула" r:id="rId3" imgW="558720" imgH="495000" progId="Equation.3">
                  <p:embed/>
                </p:oleObj>
              </mc:Choice>
              <mc:Fallback>
                <p:oleObj name="Формула" r:id="rId3" imgW="558720" imgH="495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213" y="188913"/>
                        <a:ext cx="1412875" cy="1249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6" name="Заголовок 1"/>
          <p:cNvSpPr>
            <a:spLocks/>
          </p:cNvSpPr>
          <p:nvPr/>
        </p:nvSpPr>
        <p:spPr bwMode="auto">
          <a:xfrm>
            <a:off x="107950" y="1557338"/>
            <a:ext cx="4968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3200">
                <a:solidFill>
                  <a:srgbClr val="0033CC"/>
                </a:solidFill>
                <a:latin typeface="Arial Black" pitchFamily="34" charset="0"/>
              </a:rPr>
              <a:t>следует пропорция</a:t>
            </a:r>
          </a:p>
        </p:txBody>
      </p:sp>
      <p:graphicFrame>
        <p:nvGraphicFramePr>
          <p:cNvPr id="51211" name="Object 11"/>
          <p:cNvGraphicFramePr>
            <a:graphicFrameLocks noChangeAspect="1"/>
          </p:cNvGraphicFramePr>
          <p:nvPr/>
        </p:nvGraphicFramePr>
        <p:xfrm>
          <a:off x="4837113" y="1341438"/>
          <a:ext cx="1606550" cy="124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3" name="Формула" r:id="rId5" imgW="634680" imgH="495000" progId="Equation.3">
                  <p:embed/>
                </p:oleObj>
              </mc:Choice>
              <mc:Fallback>
                <p:oleObj name="Формула" r:id="rId5" imgW="634680" imgH="4950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113" y="1341438"/>
                        <a:ext cx="1606550" cy="1249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1701</TotalTime>
  <Words>73</Words>
  <Application>Microsoft Office PowerPoint</Application>
  <PresentationFormat>Экран (4:3)</PresentationFormat>
  <Paragraphs>24</Paragraphs>
  <Slides>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Arial</vt:lpstr>
      <vt:lpstr>Arial Black</vt:lpstr>
      <vt:lpstr>Bookman Old Style</vt:lpstr>
      <vt:lpstr>Calibri</vt:lpstr>
      <vt:lpstr>Century Gothic</vt:lpstr>
      <vt:lpstr>Century Schoolbook</vt:lpstr>
      <vt:lpstr>Wingdings</vt:lpstr>
      <vt:lpstr>Wingdings 2</vt:lpstr>
      <vt:lpstr>Эркер</vt:lpstr>
      <vt:lpstr>Формула</vt:lpstr>
      <vt:lpstr>Ребус </vt:lpstr>
      <vt:lpstr>Презентация PowerPoint</vt:lpstr>
      <vt:lpstr>Презентация PowerPoint</vt:lpstr>
      <vt:lpstr>Презентация PowerPoint</vt:lpstr>
      <vt:lpstr>ОСНОВНОЕ СВОЙСТВО ПРОПОРЦИИ: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Пропорции</dc:title>
  <dc:creator>Ирина</dc:creator>
  <cp:lastModifiedBy>User</cp:lastModifiedBy>
  <cp:revision>141</cp:revision>
  <dcterms:created xsi:type="dcterms:W3CDTF">2013-07-08T16:37:39Z</dcterms:created>
  <dcterms:modified xsi:type="dcterms:W3CDTF">2023-09-21T19:23:22Z</dcterms:modified>
</cp:coreProperties>
</file>