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87" r:id="rId6"/>
    <p:sldId id="284" r:id="rId7"/>
    <p:sldId id="262" r:id="rId8"/>
    <p:sldId id="263" r:id="rId9"/>
    <p:sldId id="264" r:id="rId10"/>
    <p:sldId id="281" r:id="rId11"/>
    <p:sldId id="265" r:id="rId12"/>
    <p:sldId id="28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82" r:id="rId23"/>
    <p:sldId id="276" r:id="rId24"/>
    <p:sldId id="278" r:id="rId25"/>
    <p:sldId id="286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07433"/>
    <a:srgbClr val="006600"/>
    <a:srgbClr val="1B4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428" autoAdjust="0"/>
  </p:normalViewPr>
  <p:slideViewPr>
    <p:cSldViewPr>
      <p:cViewPr>
        <p:scale>
          <a:sx n="66" d="100"/>
          <a:sy n="66" d="100"/>
        </p:scale>
        <p:origin x="-55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4-15T03:30:18.9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5423891-1EB3-40BD-B790-027D11AC27AD}" emma:medium="tactile" emma:mode="ink">
          <msink:context xmlns:msink="http://schemas.microsoft.com/ink/2010/main" type="writingRegion" rotatedBoundingBox="8386,5039 9409,5039 9409,8280 8386,8280"/>
        </emma:interpretation>
      </emma:emma>
    </inkml:annotationXML>
    <inkml:traceGroup>
      <inkml:annotationXML>
        <emma:emma xmlns:emma="http://www.w3.org/2003/04/emma" version="1.0">
          <emma:interpretation id="{DF3FED52-2629-4CFC-A9A7-2E9BEBD1C685}" emma:medium="tactile" emma:mode="ink">
            <msink:context xmlns:msink="http://schemas.microsoft.com/ink/2010/main" type="paragraph" rotatedBoundingBox="8386,5039 9409,5039 9409,8280 8386,8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8CFBF3-0736-486A-B899-64A28FAAF2D6}" emma:medium="tactile" emma:mode="ink">
              <msink:context xmlns:msink="http://schemas.microsoft.com/ink/2010/main" type="line" rotatedBoundingBox="8386,5039 9409,5039 9409,8280 8386,8280"/>
            </emma:interpretation>
          </emma:emma>
        </inkml:annotationXML>
        <inkml:traceGroup>
          <inkml:annotationXML>
            <emma:emma xmlns:emma="http://www.w3.org/2003/04/emma" version="1.0">
              <emma:interpretation id="{BB143290-A9CD-42AF-8E38-D0FD37814BDD}" emma:medium="tactile" emma:mode="ink">
                <msink:context xmlns:msink="http://schemas.microsoft.com/ink/2010/main" type="inkWord" rotatedBoundingBox="9394,5039 9409,5039 9409,5054 9394,5054"/>
              </emma:interpretation>
              <emma:one-of disjunction-type="recognition" id="oneOf0">
                <emma:interpretation id="interp0" emma:lang="ru-RU" emma:confidence="0">
                  <emma:literal>:</emma:literal>
                </emma:interpretation>
                <emma:interpretation id="interp1" emma:lang="ru-RU" emma:confidence="0">
                  <emma:literal>И.</emma:literal>
                </emma:interpretation>
                <emma:interpretation id="interp2" emma:lang="ru-RU" emma:confidence="0">
                  <emma:literal>Г.</emma:literal>
                </emma:interpretation>
                <emma:interpretation id="interp3" emma:lang="ru-RU" emma:confidence="0">
                  <emma:literal>г.</emma:literal>
                </emma:interpretation>
                <emma:interpretation id="interp4" emma:lang="ru-RU" emma:confidence="0">
                  <emma:literal>Е.</emma:literal>
                </emma:interpretation>
              </emma:one-of>
            </emma:emma>
          </inkml:annotationXML>
          <inkml:trace contextRef="#ctx0" brushRef="#br0">0 0</inkml:trace>
          <inkml:trace contextRef="#ctx0" brushRef="#br0" timeOffset="33352.8585">-1008 3226,'0'0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4-25T12:26:11.0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4-25T12:26:09.6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AC1C589-28E5-4ABE-B4A0-8435578BE765}" emma:medium="tactile" emma:mode="ink">
          <msink:context xmlns:msink="http://schemas.microsoft.com/ink/2010/main" type="inkDrawing" rotatedBoundingBox="-2096,7458 -2056,7458 -2056,7473 -2096,7473" shapeName="Other"/>
        </emma:interpretation>
      </emma:emma>
    </inkml:annotationXML>
    <inkml:trace contextRef="#ctx0" brushRef="#br0">0 0,'40'0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4-15T03:18:29.5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A41C5E-8974-49C1-8081-BA1A417B09EC}" emma:medium="tactile" emma:mode="ink">
          <msink:context xmlns:msink="http://schemas.microsoft.com/ink/2010/main" type="writingRegion" rotatedBoundingBox="14635,-161 14650,-161 14650,-146 14635,-146"/>
        </emma:interpretation>
      </emma:emma>
    </inkml:annotationXML>
    <inkml:traceGroup>
      <inkml:annotationXML>
        <emma:emma xmlns:emma="http://www.w3.org/2003/04/emma" version="1.0">
          <emma:interpretation id="{2F778739-B089-437D-832E-D57994A46468}" emma:medium="tactile" emma:mode="ink">
            <msink:context xmlns:msink="http://schemas.microsoft.com/ink/2010/main" type="paragraph" rotatedBoundingBox="14635,-161 14650,-161 14650,-146 14635,-1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600360-6DA1-4AAD-B306-8E4062A53147}" emma:medium="tactile" emma:mode="ink">
              <msink:context xmlns:msink="http://schemas.microsoft.com/ink/2010/main" type="line" rotatedBoundingBox="14635,-161 14650,-161 14650,-146 14635,-146"/>
            </emma:interpretation>
          </emma:emma>
        </inkml:annotationXML>
        <inkml:traceGroup>
          <inkml:annotationXML>
            <emma:emma xmlns:emma="http://www.w3.org/2003/04/emma" version="1.0">
              <emma:interpretation id="{0A8EFABD-F274-4D95-9FEF-522067F74BBA}" emma:medium="tactile" emma:mode="ink">
                <msink:context xmlns:msink="http://schemas.microsoft.com/ink/2010/main" type="inkWord" rotatedBoundingBox="14635,-161 14650,-161 14650,-146 14635,-146"/>
              </emma:interpretation>
              <emma:one-of disjunction-type="recognition" id="oneOf0">
                <emma:interpretation id="interp0" emma:lang="ru-RU" emma:confidence="0">
                  <emma:literal>.</emma:literal>
                </emma:interpretation>
                <emma:interpretation id="interp1" emma:lang="ru-RU" emma:confidence="0">
                  <emma:literal>:</emma:literal>
                </emma:interpretation>
                <emma:interpretation id="interp2" emma:lang="ru-RU" emma:confidence="0">
                  <emma:literal>'</emma:literal>
                </emma:interpretation>
                <emma:interpretation id="interp3" emma:lang="ru-RU" emma:confidence="0">
                  <emma:literal>,</emma:literal>
                </emma:interpretation>
                <emma:interpretation id="interp4" emma:lang="ru-RU" emma:confidence="0">
                  <emma:literal>1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4-15T03:18:30.8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3577B5-2162-4F8C-98A2-2C237DAE9806}" emma:medium="tactile" emma:mode="ink">
          <msink:context xmlns:msink="http://schemas.microsoft.com/ink/2010/main" type="writingRegion" rotatedBoundingBox="4596,7821 4611,7821 4611,7836 4596,7836"/>
        </emma:interpretation>
      </emma:emma>
    </inkml:annotationXML>
    <inkml:traceGroup>
      <inkml:annotationXML>
        <emma:emma xmlns:emma="http://www.w3.org/2003/04/emma" version="1.0">
          <emma:interpretation id="{FB19DF45-E376-4E97-AB37-72DF720F60C1}" emma:medium="tactile" emma:mode="ink">
            <msink:context xmlns:msink="http://schemas.microsoft.com/ink/2010/main" type="paragraph" rotatedBoundingBox="4596,7821 4611,7821 4611,7836 4596,7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32E027-3441-4536-92D9-401AC3AE3D4B}" emma:medium="tactile" emma:mode="ink">
              <msink:context xmlns:msink="http://schemas.microsoft.com/ink/2010/main" type="line" rotatedBoundingBox="4596,7821 4611,7821 4611,7836 4596,7836"/>
            </emma:interpretation>
          </emma:emma>
        </inkml:annotationXML>
        <inkml:traceGroup>
          <inkml:annotationXML>
            <emma:emma xmlns:emma="http://www.w3.org/2003/04/emma" version="1.0">
              <emma:interpretation id="{B2F2B6C6-D4B1-418D-AAD9-052B2BBC41A5}" emma:medium="tactile" emma:mode="ink">
                <msink:context xmlns:msink="http://schemas.microsoft.com/ink/2010/main" type="inkWord" rotatedBoundingBox="4596,7821 4611,7821 4611,7836 4596,7836"/>
              </emma:interpretation>
              <emma:one-of disjunction-type="recognition" id="oneOf0">
                <emma:interpretation id="interp0" emma:lang="ru-RU" emma:confidence="0">
                  <emma:literal>.</emma:literal>
                </emma:interpretation>
                <emma:interpretation id="interp1" emma:lang="ru-RU" emma:confidence="0">
                  <emma:literal>:</emma:literal>
                </emma:interpretation>
                <emma:interpretation id="interp2" emma:lang="ru-RU" emma:confidence="0">
                  <emma:literal>'</emma:literal>
                </emma:interpretation>
                <emma:interpretation id="interp3" emma:lang="ru-RU" emma:confidence="0">
                  <emma:literal>,</emma:literal>
                </emma:interpretation>
                <emma:interpretation id="interp4" emma:lang="ru-RU" emma:confidence="0">
                  <emma:literal>1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81F3E-62B7-4971-B9BF-C7F20AB5D934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BE0A-F657-44DD-A3FE-B87A0CF4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2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BE0A-F657-44DD-A3FE-B87A0CF4B11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2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.emf"/><Relationship Id="rId7" Type="http://schemas.openxmlformats.org/officeDocument/2006/relationships/customXml" Target="../ink/ink3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customXml" Target="../ink/ink5.xml"/><Relationship Id="rId4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908720"/>
            <a:ext cx="7772400" cy="108012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уравнений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Рукописные данные 5"/>
              <p14:cNvContentPartPr/>
              <p14:nvPr/>
            </p14:nvContentPartPr>
            <p14:xfrm>
              <a:off x="3019086" y="1814194"/>
              <a:ext cx="363240" cy="116172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7206" y="1802314"/>
                <a:ext cx="387000" cy="118548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395054"/>
            <a:ext cx="8280919" cy="384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Рукописные данные 3"/>
              <p14:cNvContentPartPr/>
              <p14:nvPr/>
            </p14:nvContentPartPr>
            <p14:xfrm>
              <a:off x="-725834" y="2685063"/>
              <a:ext cx="360" cy="36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37714" y="2673183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Рукописные данные 4"/>
              <p14:cNvContentPartPr/>
              <p14:nvPr/>
            </p14:nvContentPartPr>
            <p14:xfrm>
              <a:off x="-754634" y="2685063"/>
              <a:ext cx="14760" cy="360"/>
            </p14:xfrm>
          </p:contentPart>
        </mc:Choice>
        <mc:Fallback xmlns="">
          <p:pic>
            <p:nvPicPr>
              <p:cNvPr id="5" name="Рукописные данные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766514" y="2673183"/>
                <a:ext cx="385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302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848872" cy="338437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решения уравнения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самоанализа устных упражнений учащиеся составляют алгоритм решения уравнений).</a:t>
            </a:r>
            <a:r>
              <a:rPr lang="ru-RU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36712"/>
            <a:ext cx="770458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  <a:p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уравнения умел решать греческий математик Диофант, который даже применял букву для обозначения неизвестных. Но по-настоящему метод уравнения сформировался в руках арабский ученых. Они, по-видимому, знали, как решали задачи в Вавилоне и Индии, улучшили эти способы решения и привели их в систему.               </a:t>
            </a:r>
          </a:p>
          <a:p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Первым написал книгу на арабском языке о решение уравнений уже знакомый нам Мухаммед ибн Муса ал-Хорезми. Название у нее было очень странное- «Краткая книга об исчисление ал-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джабры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ал-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мукабал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В этом названии впервые прозвучало известное нам слово «алгебра». </a:t>
            </a:r>
          </a:p>
          <a:p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2020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836712"/>
            <a:ext cx="7384784" cy="61387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3057148" cy="39086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>
                <a:solidFill>
                  <a:srgbClr val="242852">
                    <a:lumMod val="50000"/>
                  </a:srgbClr>
                </a:solidFill>
              </a:rPr>
              <a:t>Ал-</a:t>
            </a:r>
            <a:r>
              <a:rPr lang="ru-RU" i="1" dirty="0" err="1" smtClean="0">
                <a:solidFill>
                  <a:srgbClr val="242852">
                    <a:lumMod val="50000"/>
                  </a:srgbClr>
                </a:solidFill>
              </a:rPr>
              <a:t>джабра</a:t>
            </a:r>
            <a:endParaRPr lang="ru-RU" i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83568" y="1916832"/>
            <a:ext cx="3778009" cy="4248472"/>
          </a:xfrm>
        </p:spPr>
        <p:txBody>
          <a:bodyPr>
            <a:normAutofit fontScale="92500" lnSpcReduction="20000"/>
          </a:bodyPr>
          <a:lstStyle/>
          <a:p>
            <a:pPr marL="144000" lvl="0" indent="0">
              <a:spcBef>
                <a:spcPts val="0"/>
              </a:spcBef>
              <a:buClr>
                <a:srgbClr val="629DD1"/>
              </a:buCl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слагаемых из одной части уравнения в другую с противоположным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знаком. </a:t>
            </a:r>
          </a:p>
          <a:p>
            <a:pPr marL="144000" lvl="0" indent="0" algn="ctr">
              <a:spcBef>
                <a:spcPts val="0"/>
              </a:spcBef>
              <a:buClr>
                <a:srgbClr val="629DD1"/>
              </a:buClr>
              <a:buNone/>
            </a:pPr>
            <a:r>
              <a:rPr lang="ru-RU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решение уравненья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части одной,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Безразлично какой,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Встретится член отрицательный,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к обеим частям,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этим членом сличив,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Равный член предадим,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 знаком другим,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найдем результат нам желательный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04048" y="1412776"/>
            <a:ext cx="3055717" cy="504056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>
                <a:srgbClr val="629DD1"/>
              </a:buClr>
            </a:pPr>
            <a:r>
              <a:rPr lang="ru-RU" sz="2200" dirty="0" smtClean="0">
                <a:solidFill>
                  <a:schemeClr val="tx1"/>
                </a:solidFill>
              </a:rPr>
              <a:t>Ал-</a:t>
            </a:r>
            <a:r>
              <a:rPr lang="ru-RU" sz="2200" dirty="0" err="1" smtClean="0">
                <a:solidFill>
                  <a:schemeClr val="tx1"/>
                </a:solidFill>
              </a:rPr>
              <a:t>мукабала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5152" y="1988840"/>
            <a:ext cx="3743272" cy="3821651"/>
          </a:xfrm>
        </p:spPr>
        <p:txBody>
          <a:bodyPr>
            <a:normAutofit/>
          </a:bodyPr>
          <a:lstStyle/>
          <a:p>
            <a:pPr marL="68580" indent="0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подобных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слагаемых.</a:t>
            </a:r>
            <a:endParaRPr lang="ru-RU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629DD1"/>
              </a:buClr>
              <a:buNone/>
            </a:pPr>
            <a:endParaRPr lang="ru-RU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629DD1"/>
              </a:buClr>
              <a:buNone/>
            </a:pPr>
            <a:endParaRPr lang="ru-RU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>
                <a:srgbClr val="629DD1"/>
              </a:buCl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в уравненье,</a:t>
            </a:r>
          </a:p>
          <a:p>
            <a:pPr marL="0" lvl="0" indent="0" algn="ctr">
              <a:spcBef>
                <a:spcPts val="0"/>
              </a:spcBef>
              <a:buClr>
                <a:srgbClr val="629DD1"/>
              </a:buClr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ль сделать приведенье,</a:t>
            </a:r>
          </a:p>
          <a:p>
            <a:pPr marL="0" lvl="0" indent="0" algn="ctr">
              <a:spcBef>
                <a:spcPts val="0"/>
              </a:spcBef>
              <a:buClr>
                <a:srgbClr val="629DD1"/>
              </a:buClr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члены в нем подобны</a:t>
            </a:r>
          </a:p>
          <a:p>
            <a:pPr marL="0" lvl="0" indent="0" algn="ctr">
              <a:spcBef>
                <a:spcPts val="0"/>
              </a:spcBef>
              <a:buClr>
                <a:srgbClr val="629DD1"/>
              </a:buClr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Сопоставить их удобно,</a:t>
            </a:r>
          </a:p>
          <a:p>
            <a:pPr marL="0" lvl="0" indent="0" algn="ctr">
              <a:spcBef>
                <a:spcPts val="0"/>
              </a:spcBef>
              <a:buClr>
                <a:srgbClr val="629DD1"/>
              </a:buClr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Вычтя равный член из них,</a:t>
            </a:r>
          </a:p>
          <a:p>
            <a:pPr marL="0" lvl="0" indent="0" algn="ctr">
              <a:spcBef>
                <a:spcPts val="0"/>
              </a:spcBef>
              <a:buClr>
                <a:srgbClr val="629DD1"/>
              </a:buClr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одному приводим их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AutoNum type="romanUcPeriod" startAt="5"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уравнение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ошибку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Применён метод поиска решений с целью выявления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пробелов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знаниях учащихся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348880"/>
            <a:ext cx="29523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0,8x-9=3x+13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0,8x-3x=24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-2,4x=24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=-10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2097810"/>
            <a:ext cx="38016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Верное решение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,8х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-3x=13+9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-2,2x=22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x=22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=-10</a:t>
            </a:r>
          </a:p>
        </p:txBody>
      </p:sp>
    </p:spTree>
    <p:extLst>
      <p:ext uri="{BB962C8B-B14F-4D97-AF65-F5344CB8AC3E}">
        <p14:creationId xmlns:p14="http://schemas.microsoft.com/office/powerpoint/2010/main" val="27359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506" y="1932980"/>
            <a:ext cx="397651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2).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1,3y-14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2=11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8y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3,8y-1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3y=11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3+14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5y=25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y=25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y=10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s-E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54082" y="2492896"/>
            <a:ext cx="3528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Верное </a:t>
            </a:r>
            <a:r>
              <a:rPr lang="es-ES" sz="28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3y+3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8y=11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3+14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1y=25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y=25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y=5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48680"/>
            <a:ext cx="795516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55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52021"/>
            <a:ext cx="3816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2,7x+4,7=2,3x+9,5 4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-2,7x+2,3x=9,54+4,7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0,4x=4,84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x=4,84:0,4 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x=1,21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3075406"/>
            <a:ext cx="3456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Верное </a:t>
            </a:r>
            <a:r>
              <a:rPr lang="ru-RU" sz="28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2,7x+4,7=2,3x+9,54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2,7x-2,3x=9,54-4,7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0,4x=4,84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x=4,84:0,4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x=12,1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4546"/>
            <a:ext cx="78470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96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776864" cy="432048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разноуровневые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    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цветной бумаге)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 14+5x=4x+3x;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-2;   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2).  3a+5=8a-15;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1)-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4;   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20/11.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  3.6+2x=5x+1,2;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0,8;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-0,8;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99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611560" y="620688"/>
                <a:ext cx="7848872" cy="5727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VI.  </a:t>
                </a:r>
                <a:r>
                  <a:rPr lang="ru-RU" sz="32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Задания </a:t>
                </a:r>
                <a:r>
                  <a:rPr lang="ru-RU" sz="32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разноуровневые</a:t>
                </a:r>
                <a:r>
                  <a:rPr lang="ru-RU" sz="32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</a:t>
                </a:r>
                <a:r>
                  <a:rPr lang="en-US" sz="32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группам    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(задания на цветной бумаге)</a:t>
                </a:r>
                <a:r>
                  <a:rPr lang="ru-RU" sz="2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Решить уравнение: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s-ES" sz="32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группа</a:t>
                </a:r>
              </a:p>
              <a:p>
                <a:r>
                  <a:rPr lang="es-E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1).   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7x-1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82=0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8x+3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es-E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-1,76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es-ES" sz="28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52,28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s-ES" sz="28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52,8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s-E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</m:t>
                      </m:r>
                    </m:oMath>
                  </m:oMathPara>
                </a14:m>
                <a:endParaRPr lang="ru-RU" sz="28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2).   </m:t>
                    </m:r>
                    <m:f>
                      <m:fPr>
                        <m:ctrlPr>
                          <a:rPr lang="es-E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14:m>
                  <m:oMath xmlns:m="http://schemas.openxmlformats.org/officeDocument/2006/math">
                    <m:r>
                      <a:rPr lang="ru-RU" sz="2800" i="1" dirty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s-ES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s-E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2y-2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s-E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-1,6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s-ES" sz="28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s-E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1,6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s-E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s-E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s-E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3).    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4a+10=5a+9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s-E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s-E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s-ES" sz="28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s-E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s-E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s-E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s-E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20688"/>
                <a:ext cx="7848872" cy="5727465"/>
              </a:xfrm>
              <a:prstGeom prst="rect">
                <a:avLst/>
              </a:prstGeom>
              <a:blipFill rotWithShape="1">
                <a:blip r:embed="rId2"/>
                <a:stretch>
                  <a:fillRect l="-1941" t="-1491" r="-2562" b="-2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6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20880" cy="554461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разноуровневые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    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(задания на цветной бумаге)</a:t>
            </a:r>
            <a:r>
              <a:rPr lang="ru-RU" sz="2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уравнение: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3200" b="1" dirty="0" smtClean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br>
              <a:rPr lang="es-ES" sz="3200" b="1" dirty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 </a:t>
            </a: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7m-11=10m+16</a:t>
            </a:r>
            <a:b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-1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2,7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2). </a:t>
            </a: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3(5-x)=13-2x</a:t>
            </a:r>
            <a:b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 </a:t>
            </a: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-2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2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 </a:t>
            </a: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7(1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4y+1.8)-27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6=10.1y</a:t>
            </a:r>
            <a:b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</a:t>
            </a: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-50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s-E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-5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48680"/>
            <a:ext cx="7209822" cy="5256584"/>
          </a:xfrm>
        </p:spPr>
        <p:txBody>
          <a:bodyPr>
            <a:normAutofit/>
          </a:bodyPr>
          <a:lstStyle/>
          <a:p>
            <a:pPr algn="l"/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VII.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уравнение: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0,7(6y-5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0,4(у-3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1,16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i="1" dirty="0" smtClean="0">
                <a:solidFill>
                  <a:srgbClr val="3074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</a:p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  <a:p>
            <a:pPr algn="l"/>
            <a:r>
              <a:rPr lang="ru-RU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816402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2y-3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5=0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4y-1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8y=3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8y=1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y=0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3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914416" cy="432048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основных приёмов преобразования линейных уравнений и методов их решения; максимальное выявление затруднения учащихся для установки верного варианта решения на основе самоконтроля, самоанализа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проверка уровня усвоения учебного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216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2308" y="980728"/>
            <a:ext cx="6163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41819"/>
            <a:ext cx="2981697" cy="488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1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44279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IX.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велосипедиста отправились одновременно навстречу друг другу из двух пунктов, расстояние между которыми 60км, и встретились через 2 часа. Определите скорость каждого велосипедиста, если у одного она на 2км/ч больше, чем у другого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40296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2736304" cy="182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544140"/>
              </p:ext>
            </p:extLst>
          </p:nvPr>
        </p:nvGraphicFramePr>
        <p:xfrm>
          <a:off x="2411760" y="2708920"/>
          <a:ext cx="5040560" cy="1332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7048"/>
                <a:gridCol w="972740"/>
                <a:gridCol w="1061171"/>
                <a:gridCol w="1149601"/>
              </a:tblGrid>
              <a:tr h="517156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(км/ч)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ч)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algn="ctr"/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(км)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1-ый велосипедист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2-ой 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велосипедист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04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 -0.00416 L 0.16545 -0.004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1.85185E-6 L -0.16285 -0.0050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05177"/>
            <a:ext cx="756084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IX.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пешехода вышли одновременно навстречу друг другу из двух посёлков и встретились через 3 часа. Расстояние между посёлками 30 км. Найдите скорость каждого пешехода, если у одного она 2км/ч меньше, чем у другого.</a:t>
            </a:r>
          </a:p>
          <a:p>
            <a:r>
              <a:rPr lang="ru-RU" dirty="0"/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6" y="4050431"/>
            <a:ext cx="1778791" cy="233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1" y="4084017"/>
            <a:ext cx="1750331" cy="229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942684"/>
              </p:ext>
            </p:extLst>
          </p:nvPr>
        </p:nvGraphicFramePr>
        <p:xfrm>
          <a:off x="2159732" y="2757527"/>
          <a:ext cx="4608512" cy="1291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4808"/>
                <a:gridCol w="941456"/>
                <a:gridCol w="1080120"/>
                <a:gridCol w="1152128"/>
              </a:tblGrid>
              <a:tr h="573046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(км/ч)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ч)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(км)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1-ый пешеход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2-ой  пешеход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22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18108 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15747 0.010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55530"/>
            <a:ext cx="77768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IX.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Теплоход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«Ракета» прошёл расстояние между пристанями со скоростью 50км/ч за 4,8ч. С какой скоростью должен идти теплоход, чтобы пройти это расстояние за 3,2часа?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6" y="4437112"/>
            <a:ext cx="323719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179943"/>
              </p:ext>
            </p:extLst>
          </p:nvPr>
        </p:nvGraphicFramePr>
        <p:xfrm>
          <a:off x="2159732" y="2757527"/>
          <a:ext cx="4608512" cy="1291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4808"/>
                <a:gridCol w="941456"/>
                <a:gridCol w="1080120"/>
                <a:gridCol w="1152128"/>
              </a:tblGrid>
              <a:tr h="573046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(км/ч)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ч)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(км)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9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61598 -0.015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99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5" y="1484784"/>
            <a:ext cx="7632848" cy="194421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Старинная задача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клетке сидят фазаны и кролики . 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них 19 голов и 62 ноги. 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фазанов и сколько кроликов в клетке?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712879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4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91200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 настроением вы покидаете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6471" y="496124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5</a:t>
            </a:r>
            <a:endParaRPr lang="ru-RU" sz="4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6830"/>
            <a:ext cx="3101529" cy="324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5315189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4</a:t>
            </a:r>
            <a:endParaRPr lang="ru-RU" sz="40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91" y="2177083"/>
            <a:ext cx="2990170" cy="311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544522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3</a:t>
            </a:r>
            <a:endParaRPr lang="ru-RU" sz="40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55" y="2564904"/>
            <a:ext cx="3249487" cy="28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0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4800" dirty="0">
                <a:solidFill>
                  <a:srgbClr val="C00000"/>
                </a:solidFill>
              </a:rPr>
              <a:t/>
            </a:r>
            <a:br>
              <a:rPr lang="ru-RU" sz="4800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1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04856" cy="4608512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учебной 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парная.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индивидуальная, </a:t>
            </a:r>
            <a:b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интерактивная доска, набор индивидуальных карточек, презентация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наглядный материал, дидактический материал.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9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402016" cy="525658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урока: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Образовательная: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знаний учащихся по теме, проверка арифметических действий с целыми и дробными числами, формирование навыков работы с раздаточным материалом;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Развивающая: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логического мышления, активизирование мыслительной деятельности с помощью применения информационных технологий, умение применить знания на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практике;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Воспитательная: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тематике, воспитание трудолюбия, аккуратности, развитие общей культуры личности, способствование толерантному воспитанию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4376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504056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урока: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556792"/>
            <a:ext cx="7704856" cy="4464496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Организационный 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" indent="0">
              <a:buNone/>
            </a:pPr>
            <a:r>
              <a:rPr lang="ru-RU" sz="28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ребята, садитесь.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Тетради с домашним заданием на проверку.</a:t>
            </a:r>
            <a:b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Постановка темы и цели урока: </a:t>
            </a:r>
            <a:endParaRPr lang="ru-RU" sz="28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Недавно, ребята, вы прошли огромный блок темы. Попробуем ответить на вопросы повторения, определить тему и цели урока.</a:t>
            </a:r>
            <a:br>
              <a:rPr lang="ru-RU" sz="28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Актуализация знаний учащихся. </a:t>
            </a:r>
            <a:b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6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диктант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16832"/>
            <a:ext cx="7200916" cy="4176464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слова (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цепочке у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доски):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Слагаемое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Противоположный знак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толкование этих понятий</a:t>
            </a:r>
          </a:p>
          <a:p>
            <a:pPr marL="525780" indent="-457200">
              <a:buFont typeface="+mj-lt"/>
              <a:buAutoNum type="arabicParenR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5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83568" y="1916832"/>
                <a:ext cx="7850872" cy="3816424"/>
              </a:xfrm>
            </p:spPr>
            <p:txBody>
              <a:bodyPr>
                <a:normAutofit/>
              </a:bodyPr>
              <a:lstStyle/>
              <a:p>
                <a:r>
                  <a:rPr lang="ru-RU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Решить </a:t>
                </a:r>
                <a:r>
                  <a:rPr lang="ru-RU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уравнения:</a:t>
                </a:r>
                <a:br>
                  <a:rPr lang="ru-RU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5x=15;       </a:t>
                </a:r>
                <a:r>
                  <a:rPr lang="ru-RU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х</m:t>
                        </m:r>
                      </m:num>
                      <m:den>
                        <m:r>
                          <a:rPr lang="ru-RU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=22	  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4х</m:t>
                        </m:r>
                      </m:num>
                      <m:den>
                        <m:r>
                          <a:rPr lang="ru-RU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br>
                  <a:rPr lang="ru-RU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(Корни </a:t>
                </a:r>
                <a:r>
                  <a:rPr lang="ru-RU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уравнения не изменятся, если обе его части умножить или разделить на одно и тоже число, не равное нулю).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3568" y="1916832"/>
                <a:ext cx="7850872" cy="3816424"/>
              </a:xfrm>
              <a:blipFill rotWithShape="1">
                <a:blip r:embed="rId2"/>
                <a:stretch>
                  <a:fillRect l="-2329" r="-2096" b="-6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692697"/>
            <a:ext cx="7416824" cy="72008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работа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Рукописные данные 32"/>
              <p14:cNvContentPartPr/>
              <p14:nvPr/>
            </p14:nvContentPartPr>
            <p14:xfrm>
              <a:off x="5268726" y="-58166"/>
              <a:ext cx="360" cy="360"/>
            </p14:xfrm>
          </p:contentPart>
        </mc:Choice>
        <mc:Fallback xmlns="">
          <p:pic>
            <p:nvPicPr>
              <p:cNvPr id="33" name="Рукописные данные 3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6846" y="-70046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Рукописные данные 34"/>
              <p14:cNvContentPartPr/>
              <p14:nvPr/>
            </p14:nvContentPartPr>
            <p14:xfrm>
              <a:off x="1654686" y="2815714"/>
              <a:ext cx="360" cy="360"/>
            </p14:xfrm>
          </p:contentPart>
        </mc:Choice>
        <mc:Fallback xmlns="">
          <p:pic>
            <p:nvPicPr>
              <p:cNvPr id="35" name="Рукописные данные 3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2806" y="280383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4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3140968"/>
            <a:ext cx="7772400" cy="24482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(Корни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не изменятся, если какое-нибудь слагаемое перенести из одной части уравнения в другую, изменив при этом его знак).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488832" cy="136815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Решить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уравнения: 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6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x-7=11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22+3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x=37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3563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2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122" y="2708920"/>
            <a:ext cx="7772400" cy="30243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уравнении присутствуют подобные слагаемые,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.Перенести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слагаемые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одну часть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числовые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слагаемые в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другую:5x-3x=-3 -13.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2.Привести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слагаемые: 2x=-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3.Решить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уравнение: x=-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68760"/>
            <a:ext cx="7173539" cy="12241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уравнения: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5x+13=3x-3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3580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6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768</TotalTime>
  <Words>637</Words>
  <Application>Microsoft Office PowerPoint</Application>
  <PresentationFormat>Экран (4:3)</PresentationFormat>
  <Paragraphs>153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Остин</vt:lpstr>
      <vt:lpstr>Презентация PowerPoint</vt:lpstr>
      <vt:lpstr>Цель урока: совершенствование основных приёмов преобразования линейных уравнений и методов их решения; максимальное выявление затруднения учащихся для установки верного варианта решения на основе самоконтроля, самоанализа; проверка уровня усвоения учебного материала.</vt:lpstr>
      <vt:lpstr>Формы организации учебной деятельности: фронтальная, парная. индивидуальная,   Средства: компьютер, интерактивная доска, набор индивидуальных карточек, презентация Power Point, наглядный материал, дидактический материал. </vt:lpstr>
      <vt:lpstr>Задачи урока: Образовательная: контроль знаний учащихся по теме, проверка арифметических действий с целыми и дробными числами, формирование навыков работы с раздаточным материалом;  Развивающая: развитие логического мышления, активизирование мыслительной деятельности с помощью применения информационных технологий, умение применить знания на практике;  Воспитательная: привитие интереса к тематике, воспитание трудолюбия, аккуратности, развитие общей культуры личности, способствование толерантному воспитанию учащихся.</vt:lpstr>
      <vt:lpstr>Ход урока:</vt:lpstr>
      <vt:lpstr>Математический диктант</vt:lpstr>
      <vt:lpstr>1. Решить уравнения: а) 5x=15;       б)х/4 =22   в) 4х/5=16  (Корни уравнения не изменятся, если обе его части умножить или разделить на одно и тоже число, не равное нулю).</vt:lpstr>
      <vt:lpstr>(Корни уравнения не изменятся, если какое-нибудь слагаемое перенести из одной части уравнения в другую, изменив при этом его знак).</vt:lpstr>
      <vt:lpstr> (Если в уравнении присутствуют подобные слагаемые, следует: 1.Перенести все подобные слагаемые в одну часть уравнения, а числовые слагаемые в другую:5x-3x=-3 -13. 2.Привести подобные слагаемые: 2x=-16  3.Решить уравнение: x=-8)</vt:lpstr>
      <vt:lpstr>Составить алгоритм решения уравнения   (на основе самоанализа устных упражнений учащиеся составляют алгоритм решения уравнений). </vt:lpstr>
      <vt:lpstr>Презентация PowerPoint</vt:lpstr>
      <vt:lpstr>Историческая справка</vt:lpstr>
      <vt:lpstr>Презентация PowerPoint</vt:lpstr>
      <vt:lpstr>Презентация PowerPoint</vt:lpstr>
      <vt:lpstr>Презентация PowerPoint</vt:lpstr>
      <vt:lpstr>   VI.  Задания разноуровневые по группам     (задания на цветной бумаге) Решить уравнение:  1 группа   1). 14+5x=4x+3x;    1) 7;  2)-2;     3) -5.   2).  3a+5=8a-15;    1)-2;  2) 4;     3) -20/11.   3).  3.6+2x=5x+1,2;    1)0,8; 2)-0,8; 3) 8.  </vt:lpstr>
      <vt:lpstr>Презентация PowerPoint</vt:lpstr>
      <vt:lpstr>VI.  Задания разноуровневые по группам     (задания на цветной бумаге) Решить уравнение:  3 группа   1). 7m-11=10m+16   1)1;    2) -1;  3) 2,7.   2). 3(5-x)=13-2x   1)-1 ;  2) -2 ; 3) 2.   3). 7(1,4y+1.8)-27,6=10.1y    1)50; 2) -50;3) -5.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Старинная задача В клетке сидят фазаны и кролики .  У них 19 голов и 62 ноги.  Сколько фазанов и сколько кроликов в клетке?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67</cp:revision>
  <cp:lastPrinted>2014-04-25T06:40:09Z</cp:lastPrinted>
  <dcterms:created xsi:type="dcterms:W3CDTF">2014-03-22T11:19:16Z</dcterms:created>
  <dcterms:modified xsi:type="dcterms:W3CDTF">2014-04-26T06:38:36Z</dcterms:modified>
</cp:coreProperties>
</file>