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2" r:id="rId5"/>
    <p:sldId id="263" r:id="rId6"/>
    <p:sldId id="261" r:id="rId7"/>
    <p:sldId id="257" r:id="rId8"/>
    <p:sldId id="259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ПРОФЕССИОНАЛЬНАЯ АДАПТАЦИЯ НАЧИНАЮЩЕГО УЧИТЕЛЯ: ПРОБЛЕМА И ВОЗМОЖНЫЕ ПУТИ ЕЕ РЕШЕНИЯ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14818"/>
            <a:ext cx="6400800" cy="142398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Учитель русского языка и литературы: </a:t>
            </a:r>
          </a:p>
          <a:p>
            <a:pPr algn="r"/>
            <a:r>
              <a:rPr lang="ru-RU" sz="2000" dirty="0" smtClean="0"/>
              <a:t>Салихова А.С.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встречи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14423"/>
          <a:ext cx="8229600" cy="5587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3228988"/>
                <a:gridCol w="2743200"/>
              </a:tblGrid>
              <a:tr h="395505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НАСТАВНИК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МОЛОДОЙ СПЕЦИАЛИСТ</a:t>
                      </a:r>
                      <a:endParaRPr lang="ru-RU" dirty="0"/>
                    </a:p>
                  </a:txBody>
                  <a:tcPr/>
                </a:tc>
              </a:tr>
              <a:tr h="53318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Приветствие молодых педагогов </a:t>
                      </a:r>
                      <a:r>
                        <a:rPr lang="ru-RU" sz="1100" b="1" kern="0" baseline="0" dirty="0" smtClean="0">
                          <a:solidFill>
                            <a:srgbClr val="365F9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kern="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100" b="1" kern="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Слайд №1)</a:t>
                      </a:r>
                      <a:endParaRPr lang="ru-RU" sz="1100" b="1" kern="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Добрый день, уважаемые коллеги. Своё выступление хотелось бы начать со слов: «Добро пожаловать в коллектив МБОУ СОШ №3!»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Орг.момент</a:t>
                      </a:r>
                      <a:r>
                        <a:rPr lang="ru-RU" sz="1100" b="1" kern="0" baseline="0" dirty="0" smtClean="0">
                          <a:solidFill>
                            <a:srgbClr val="365F9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kern="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(Слайд </a:t>
                      </a:r>
                      <a:r>
                        <a:rPr lang="ru-RU" sz="1100" b="1" kern="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№2)</a:t>
                      </a:r>
                      <a:endParaRPr lang="ru-RU" sz="1100" b="1" kern="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 нашей встречи «Профессиональная адаптация молодого учи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теля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Своё выступление организовала по структуре урока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37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Постановка цели и задач урока. Мотивация учебной </a:t>
                      </a:r>
                      <a:r>
                        <a:rPr lang="ru-RU" sz="1100" b="1" kern="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деятельности.</a:t>
                      </a:r>
                      <a:r>
                        <a:rPr lang="ru-RU" sz="1100" b="1" kern="0" baseline="0" dirty="0" smtClean="0">
                          <a:solidFill>
                            <a:srgbClr val="365F9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(Слайд №3)</a:t>
                      </a:r>
                      <a:endParaRPr lang="ru-RU" sz="1100" b="1" kern="0" dirty="0" smtClean="0">
                        <a:solidFill>
                          <a:srgbClr val="3333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 встречи – формирование у молодых педагогов профессионально-педагогических компетенций (педагогических, общекультурных, социально-нравственных).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Актуализация знаний.</a:t>
                      </a:r>
                      <a:endParaRPr lang="ru-RU" sz="1100" b="1" kern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АДАПТАЦИЯ – это…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60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Первичное усвоение новых знаний</a:t>
                      </a:r>
                      <a:endParaRPr lang="ru-RU" sz="1100" b="1" kern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здесь хотелось бы пояснить, чем мотивирован труд или служение учителя?</a:t>
                      </a:r>
                    </a:p>
                    <a:p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Первичная проверка понимания</a:t>
                      </a:r>
                      <a:endParaRPr lang="ru-RU" sz="1100" b="1" kern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придаст вам значимость?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будет мешать вам в работе?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Информация о домашнем задании, инструктаж по его выполнению</a:t>
                      </a:r>
                      <a:endParaRPr lang="ru-RU" sz="1100" b="1" kern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Принять все рекомендации к сведению. Изучить интернет-ресурсы для включения их в образовательный процесс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682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Рефлексия (подведение итогов занятия)</a:t>
                      </a:r>
                      <a:endParaRPr lang="ru-RU" sz="1100" b="1" kern="0" dirty="0">
                        <a:solidFill>
                          <a:srgbClr val="365F9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Лист рефлексии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Постановка цели и задач урока. Мотивация учебной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формирование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молодых педагогов профессионально-педагогических компетенций (педагогических, общекультурных, социально-нравственных).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профессионального и творческого потенциала молодых специалистов, оказание помощи молодым педагогам в решении сложных педагогических задач, научить строить эффективное педагогическое общение, формирование компетентности молодых педагогов в основных сферах профессиональной деятельности: коммуникативной,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креативной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технологической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Материальная мотивация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Помощи в покупке путевок для сотрудника или его детей.</a:t>
            </a:r>
          </a:p>
          <a:p>
            <a:r>
              <a:rPr lang="ru-RU" dirty="0" smtClean="0"/>
              <a:t>Материальной помощи в связи со значимыми событиями (свадьба, рождение ребенка, смерть близкого человека и т.д.).</a:t>
            </a:r>
          </a:p>
          <a:p>
            <a:r>
              <a:rPr lang="ru-RU" dirty="0" smtClean="0"/>
              <a:t>Покупки проездного </a:t>
            </a:r>
            <a:r>
              <a:rPr lang="ru-RU" dirty="0" smtClean="0"/>
              <a:t>билета во время льготного отпуска</a:t>
            </a:r>
            <a:endParaRPr lang="ru-RU" dirty="0" smtClean="0"/>
          </a:p>
          <a:p>
            <a:r>
              <a:rPr lang="ru-RU" dirty="0" smtClean="0"/>
              <a:t>Проведения </a:t>
            </a:r>
            <a:r>
              <a:rPr lang="ru-RU" dirty="0" smtClean="0"/>
              <a:t>корпоративных вечеров, поездок, вручение подарков.</a:t>
            </a:r>
          </a:p>
          <a:p>
            <a:r>
              <a:rPr lang="ru-RU" dirty="0" smtClean="0"/>
              <a:t>Профсоюзные карты</a:t>
            </a:r>
          </a:p>
          <a:p>
            <a:r>
              <a:rPr lang="ru-RU" dirty="0" smtClean="0"/>
              <a:t>Стимулирующие выплаты</a:t>
            </a:r>
            <a:endParaRPr lang="ru-RU" dirty="0" smtClean="0"/>
          </a:p>
          <a:p>
            <a:r>
              <a:rPr lang="ru-RU" dirty="0" smtClean="0"/>
              <a:t>Предоставления возможности оказывать платные образовательные услуги или трудоустроиться по совместительству на другую работу.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Моральная </a:t>
            </a:r>
            <a:r>
              <a:rPr lang="ru-RU" b="1" dirty="0" smtClean="0"/>
              <a:t>мотивация педагога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25000" lnSpcReduction="20000"/>
          </a:bodyPr>
          <a:lstStyle/>
          <a:p>
            <a:pPr algn="r">
              <a:buNone/>
            </a:pPr>
            <a:r>
              <a:rPr lang="ru-RU" sz="4000" b="1" dirty="0" smtClean="0"/>
              <a:t>«ДЕЛАЕТСЯ ТО, ЧТО ВОЗНАГРАЖДАЕТСЯ» </a:t>
            </a:r>
          </a:p>
          <a:p>
            <a:pPr algn="r">
              <a:buNone/>
            </a:pPr>
            <a:r>
              <a:rPr lang="ru-RU" sz="4000" b="1" dirty="0" smtClean="0"/>
              <a:t>Мишель </a:t>
            </a:r>
            <a:r>
              <a:rPr lang="ru-RU" sz="4000" b="1" dirty="0" err="1" smtClean="0"/>
              <a:t>Ле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Беф</a:t>
            </a:r>
            <a:endParaRPr lang="ru-RU" sz="4000" b="1" dirty="0" smtClean="0"/>
          </a:p>
          <a:p>
            <a:endParaRPr lang="ru-RU" sz="4000" b="1" dirty="0" smtClean="0"/>
          </a:p>
          <a:p>
            <a:endParaRPr lang="ru-RU" sz="4000" b="1" dirty="0" smtClean="0"/>
          </a:p>
          <a:p>
            <a:endParaRPr lang="ru-RU" sz="4000" b="1" dirty="0" smtClean="0"/>
          </a:p>
          <a:p>
            <a:r>
              <a:rPr lang="ru-RU" sz="4000" b="1" dirty="0" smtClean="0"/>
              <a:t>Оказание </a:t>
            </a:r>
            <a:r>
              <a:rPr lang="ru-RU" sz="4000" b="1" dirty="0" smtClean="0"/>
              <a:t>методической помощи. </a:t>
            </a:r>
            <a:r>
              <a:rPr lang="ru-RU" sz="4000" dirty="0" smtClean="0"/>
              <a:t>Даже опытным учителям будет проще работать, если завуч-методист школы поможет с материалами для проведения тематического классного часа или конкурса.</a:t>
            </a:r>
          </a:p>
          <a:p>
            <a:r>
              <a:rPr lang="ru-RU" sz="4000" b="1" dirty="0" smtClean="0"/>
              <a:t>Оказание содействия в прохождении аттестации, получения гранта, печати монографии, авторской программы и т.п.</a:t>
            </a:r>
            <a:endParaRPr lang="ru-RU" sz="4000" dirty="0" smtClean="0"/>
          </a:p>
          <a:p>
            <a:r>
              <a:rPr lang="ru-RU" sz="4000" b="1" dirty="0" smtClean="0"/>
              <a:t>Дать возможность выбрать график работы</a:t>
            </a:r>
            <a:r>
              <a:rPr lang="ru-RU" sz="4000" dirty="0" smtClean="0"/>
              <a:t>: методический день, количество уроков в день (кому-то удобно провести по 5 уроков в день, кому-то только 3 и не более), число рабочих дней в неделю, наличие или отсутствие окон, время начала работы (первая или вторая смена, к первому уроку или позднее) и т.д. Важно по возможности исключить беготню одного учителя каждый урок в разные кабинеты на разных этажах. Грамотный составитель расписания может хотя бы частично удовлетворить пожелания сотрудников.</a:t>
            </a:r>
          </a:p>
          <a:p>
            <a:r>
              <a:rPr lang="ru-RU" sz="4000" b="1" dirty="0" smtClean="0"/>
              <a:t>Дать возможность выбрать нагрузку и классы.</a:t>
            </a:r>
            <a:endParaRPr lang="ru-RU" sz="4000" dirty="0" smtClean="0"/>
          </a:p>
          <a:p>
            <a:r>
              <a:rPr lang="ru-RU" sz="4000" b="1" dirty="0" smtClean="0"/>
              <a:t>Выбрать время отпуска</a:t>
            </a:r>
            <a:r>
              <a:rPr lang="ru-RU" sz="4000" dirty="0" smtClean="0"/>
              <a:t>. У всех учителей отпуск летом, но, возможно, некоторым крайне необходимо вырваться из школы на каникулы на неделю, уехать подальше и отдохнуть. Почему бы не предоставить такую возможность?</a:t>
            </a:r>
          </a:p>
          <a:p>
            <a:r>
              <a:rPr lang="ru-RU" sz="4000" b="1" dirty="0" smtClean="0"/>
              <a:t>Упоминание имени сотрудника в материалах, разработанных им или с его помощью</a:t>
            </a:r>
            <a:r>
              <a:rPr lang="ru-RU" sz="4000" dirty="0" smtClean="0"/>
              <a:t>. Если учитель оказал существенную помощь в подготовке коллективного проекта или разработки программы, сообщите об этом на страницах материала, в отчетах и другим сотрудникам.</a:t>
            </a:r>
          </a:p>
          <a:p>
            <a:r>
              <a:rPr lang="ru-RU" sz="4000" b="1" dirty="0" smtClean="0"/>
              <a:t>Пусть лучшие сотрудники имеют приоритет в получении нового оборудования, техники, мебели</a:t>
            </a:r>
            <a:r>
              <a:rPr lang="ru-RU" sz="4000" dirty="0" smtClean="0"/>
              <a:t>. Есть у вас учитель, который хорошо работает, спросите, что нужно ему для его работы: фотоаппарат, сканер, литература, экран или что-то еще.</a:t>
            </a:r>
          </a:p>
          <a:p>
            <a:r>
              <a:rPr lang="ru-RU" sz="4000" b="1" dirty="0" smtClean="0"/>
              <a:t>Объявление благодарности, занесение на доску почета</a:t>
            </a:r>
            <a:r>
              <a:rPr lang="ru-RU" sz="4000" dirty="0" smtClean="0"/>
              <a:t>. Благодарность можно объявить как устно, так и письменно. Можно организовать доску почета и вывешивать на ней фотографии отличившихся учителей. Не только коллективу, но и ученикам, и родителям будет приятно увидеть «своего» учителя на доске почета.</a:t>
            </a:r>
          </a:p>
          <a:p>
            <a:r>
              <a:rPr lang="ru-RU" sz="4000" b="1" dirty="0" smtClean="0"/>
              <a:t>Рассказать об отличившихся учителях в школьной газете или на школьном сайте</a:t>
            </a:r>
            <a:r>
              <a:rPr lang="ru-RU" sz="4000" dirty="0" smtClean="0"/>
              <a:t>. Или публиковать статьи в региональных газетах.</a:t>
            </a:r>
          </a:p>
          <a:p>
            <a:r>
              <a:rPr lang="ru-RU" sz="4000" b="1" dirty="0" smtClean="0"/>
              <a:t>Предоставить дополнительные дни отдыха</a:t>
            </a:r>
            <a:r>
              <a:rPr lang="ru-RU" sz="4000" dirty="0" smtClean="0"/>
              <a:t>. Если учитель  выполнил работу сверхурочно или проработал полгода без больничного, можно предоставить пару дней отгулов во время каникул.</a:t>
            </a:r>
          </a:p>
          <a:p>
            <a:r>
              <a:rPr lang="ru-RU" sz="4000" b="1" dirty="0" smtClean="0"/>
              <a:t>Поддерживать уволенных сотрудников</a:t>
            </a:r>
            <a:r>
              <a:rPr lang="ru-RU" sz="4000" dirty="0" smtClean="0"/>
              <a:t>. При увольнении можно также объявить благодарность за помощь в становлении школы, а также поддерживать дальнейшие отношения, приглашать на праздники, обмениваться опытом.</a:t>
            </a:r>
          </a:p>
          <a:p>
            <a:r>
              <a:rPr lang="ru-RU" sz="4000" b="1" dirty="0" smtClean="0"/>
              <a:t>Публичная </a:t>
            </a:r>
            <a:r>
              <a:rPr lang="ru-RU" sz="4000" b="1" dirty="0" smtClean="0"/>
              <a:t>похвала учителя и/или его учеников на мероприятиях</a:t>
            </a:r>
            <a:r>
              <a:rPr lang="ru-RU" sz="4000" b="1" dirty="0" smtClean="0"/>
              <a:t>.</a:t>
            </a:r>
            <a:endParaRPr lang="ru-RU" sz="4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рекомендации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5143536"/>
          </a:xfrm>
        </p:spPr>
        <p:txBody>
          <a:bodyPr>
            <a:noAutofit/>
          </a:bodyPr>
          <a:lstStyle/>
          <a:p>
            <a:pPr lvl="0" fontAlgn="base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Всегда пишите план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урока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Обязательно составьте план посещений чужих уроков на месяц вперёд: один-два раза в неделю ходите на уроки более опытных коллег, конспектируйте, задавайте вопросы.</a:t>
            </a:r>
          </a:p>
          <a:p>
            <a:pPr lvl="0" fontAlgn="base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 вам обязательно придут представители администрации. Этого не нужно бояться. Но и не нужно ждать, что завуч будет делать комплименты вашему мастерству: скорее всего, вас будут критиковать и давать советы. Внимательно всё послушайте, запишите, проанализируйте. С чем-то вы согласитесь, с чем-то нет, но в любом случае помните: мы профессионально растём, когда нас критикуют, а не хвалят.</a:t>
            </a:r>
          </a:p>
          <a:p>
            <a:pPr lvl="0" fontAlgn="base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Читайте книги, методические материалы, форумы для учителей. Образование и педагогические приёмы не стоят на месте.</a:t>
            </a:r>
          </a:p>
          <a:p>
            <a:pPr lvl="0" fontAlgn="base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 уроке давайте чёткие инструкции, проверяйте, поняли ли их дети.</a:t>
            </a:r>
          </a:p>
          <a:p>
            <a:pPr lvl="0" fontAlgn="base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 оставляйте детей во время урока одних даже на минуту. Если кто-то плохо себя ведёт, не выгоняйте с урока. Помните, что вы несёте ответственность за жизнь и здоровье детей.</a:t>
            </a:r>
          </a:p>
          <a:p>
            <a:pPr lvl="0" fontAlgn="base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Если вы задали на прошлом уроке домашнее задание, обязательно его проверьте. Поставьте отметку и напишите комментарий — чётко, красной ручкой. Можно выбрать и другой цвет, но он всегда должен быть один, из урока в урок. Это называется «единый орфографический режим».</a:t>
            </a:r>
          </a:p>
          <a:p>
            <a:pPr lvl="0" fontAlgn="base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 кричите на детей! От этого они не станут понимать или слушать вас лучше. Дети учатся у того, кого любят и уважают, для этого вы должны быть мудрым, добрым человеком с чувством юмора.</a:t>
            </a:r>
          </a:p>
          <a:p>
            <a:pPr lvl="0" fontAlgn="base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Дайте детям время и возможность для творчества, радости и удивления. С этого должен начинаться и этим заканчиваться каждый урок.</a:t>
            </a:r>
          </a:p>
          <a:p>
            <a:pPr lvl="0" fontAlgn="base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Дайте время и для усердного труда, он доставляет детям такое же удовольствие. Чем быстрее темп на уроке, чем больше ученики успели сделать важного, значимого, нового, тем больше радости они испытают от результатов работы.</a:t>
            </a:r>
          </a:p>
          <a:p>
            <a:pPr lvl="0" fontAlgn="base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После того как провели урок, посмотрите, оставляете ли вы кабинет в таком же порядке, в каком он был до урока.</a:t>
            </a:r>
          </a:p>
          <a:p>
            <a:pPr lvl="0" fontAlgn="base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 расстраивайтесь, если что-то пошло не так, как вы ожидали. Подумайте, что можно в следующий раз сделать по-другому.</a:t>
            </a:r>
          </a:p>
          <a:p>
            <a:pPr lvl="0" fontAlgn="base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Преподавание — это искусство, настройтесь на то, что его нужно будет постоянно совершенствовать.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Составляющие успеха в профессии учитель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Чувство юмора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Позитивное отношение к возникающим стрессам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Ожидание высоких результатов от учеников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в работе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праведливость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Гибкость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рабочего времени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46"/>
                <a:gridCol w="2214578"/>
                <a:gridCol w="2200276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Проверка тетрадей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Подготовка к урокам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Общение с родителями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 расписанию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Своевременно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</a:t>
                      </a:r>
                      <a:r>
                        <a:rPr lang="ru-RU" dirty="0" err="1" smtClean="0"/>
                        <a:t>интернет-ресурсов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Своевременно,</a:t>
                      </a:r>
                      <a:r>
                        <a:rPr lang="ru-RU" baseline="0" dirty="0" smtClean="0"/>
                        <a:t> но должны быть ограничители: до 20.00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Иногда замены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</a:t>
                      </a:r>
                      <a:r>
                        <a:rPr lang="ru-RU" baseline="0" dirty="0" smtClean="0"/>
                        <a:t> время окон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https://</a:t>
                      </a:r>
                      <a:r>
                        <a:rPr lang="ru-RU" dirty="0" err="1" smtClean="0"/>
                        <a:t>конспекты-уроков.рф</a:t>
                      </a:r>
                      <a:r>
                        <a:rPr lang="ru-RU" dirty="0" smtClean="0"/>
                        <a:t>/</a:t>
                      </a:r>
                      <a:r>
                        <a:rPr lang="en-US" dirty="0" err="1" smtClean="0"/>
                        <a:t>katalog-konspektov?ysclid</a:t>
                      </a:r>
                      <a:r>
                        <a:rPr lang="en-US" dirty="0" smtClean="0"/>
                        <a:t>=lmxnejz060830381185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Оговорить:</a:t>
                      </a:r>
                      <a:r>
                        <a:rPr lang="ru-RU" baseline="0" dirty="0" smtClean="0"/>
                        <a:t> выходной для всех един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https://</a:t>
                      </a:r>
                      <a:r>
                        <a:rPr lang="ru-RU" dirty="0" err="1" smtClean="0"/>
                        <a:t>всеконспекты.рф</a:t>
                      </a:r>
                      <a:r>
                        <a:rPr lang="ru-RU" dirty="0" smtClean="0"/>
                        <a:t>/?</a:t>
                      </a:r>
                      <a:r>
                        <a:rPr lang="en-US" dirty="0" err="1" smtClean="0"/>
                        <a:t>ysclid</a:t>
                      </a:r>
                      <a:r>
                        <a:rPr lang="en-US" dirty="0" smtClean="0"/>
                        <a:t>=lmxnf4svie322626694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https://resh.edu.ru/?ysclid=lmxngtu26x627202108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Рефлексия (подведение итогов занятия)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142984"/>
            <a:ext cx="8286808" cy="542928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PresentationFormat>Экран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ПРОФЕССИОНАЛЬНАЯ АДАПТАЦИЯ НАЧИНАЮЩЕГО УЧИТЕЛЯ: ПРОБЛЕМА И ВОЗМОЖНЫЕ ПУТИ ЕЕ РЕШЕНИЯ</vt:lpstr>
      <vt:lpstr>Структура встречи</vt:lpstr>
      <vt:lpstr>Постановка цели и задач урока. Мотивация учебной деятельности.</vt:lpstr>
      <vt:lpstr>Материальная мотивация</vt:lpstr>
      <vt:lpstr>Моральная мотивация педагога</vt:lpstr>
      <vt:lpstr>Общие рекомендации</vt:lpstr>
      <vt:lpstr>Составляющие успеха в профессии учитель</vt:lpstr>
      <vt:lpstr>Распределение рабочего времени</vt:lpstr>
      <vt:lpstr>Рефлексия (подведение итогов занятия)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АДАПТАЦИЯ НАЧИНАЮЩЕГО УЧИТЕЛЯ: ПРОБЛЕМА И ВОЗМОЖНЫЕ ПУТИ ЕЕ РЕШЕНИЯ</dc:title>
  <dc:creator>Айгуль Салихова</dc:creator>
  <cp:lastModifiedBy>salsun@mail.ru</cp:lastModifiedBy>
  <cp:revision>1</cp:revision>
  <dcterms:created xsi:type="dcterms:W3CDTF">2023-09-24T15:42:21Z</dcterms:created>
  <dcterms:modified xsi:type="dcterms:W3CDTF">2023-09-24T18:09:30Z</dcterms:modified>
</cp:coreProperties>
</file>