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2" r:id="rId13"/>
    <p:sldId id="269" r:id="rId14"/>
    <p:sldId id="273" r:id="rId15"/>
    <p:sldId id="270" r:id="rId16"/>
    <p:sldId id="276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up/datai/134456/0001-002-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14546" y="1571612"/>
            <a:ext cx="6429420" cy="258532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Словарная работа </a:t>
            </a:r>
          </a:p>
          <a:p>
            <a:pPr algn="ctr"/>
            <a:r>
              <a:rPr lang="ru-RU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уроках</a:t>
            </a:r>
          </a:p>
          <a:p>
            <a:pPr algn="ctr"/>
            <a:r>
              <a:rPr lang="ru-RU" sz="5400" b="1" dirty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русского языка.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djpg.ru/img/picture/Apr/20/75caf119cc0d4e1897ac01450d4d1dfd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285729"/>
            <a:ext cx="85725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Batang" pitchFamily="18" charset="-127"/>
                <a:ea typeface="Batang" pitchFamily="18" charset="-127"/>
              </a:rPr>
              <a:t>Картинный диктант.</a:t>
            </a:r>
          </a:p>
          <a:p>
            <a:pPr lvl="1">
              <a:buFontTx/>
              <a:buChar char="-"/>
            </a:pPr>
            <a:r>
              <a:rPr lang="ru-RU" sz="2400" b="1" dirty="0">
                <a:solidFill>
                  <a:srgbClr val="7030A0"/>
                </a:solidFill>
                <a:latin typeface="Batang" pitchFamily="18" charset="-127"/>
                <a:ea typeface="Batang" pitchFamily="18" charset="-127"/>
              </a:rPr>
              <a:t>   Запишите слова и подчеркните орфограмму.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85961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1600" b="1" dirty="0">
              <a:solidFill>
                <a:srgbClr val="7030A0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Рисунок 6" descr="http://yavix.ru/b/i/0/0/1/skz901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357298"/>
            <a:ext cx="1785950" cy="81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m3-tub-ru.yandex.net/i?id=a7a5e252c6304d5542fd2946af5faad7&amp;n=33&amp;h=215&amp;w=21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1714488"/>
            <a:ext cx="1322974" cy="109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printonic.ru/uploads/images/2016/03/14/img_56e65a9a85d7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1857364"/>
            <a:ext cx="2265028" cy="114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printonic.ru/uploads/images/2016/03/26/img_56f68fa2784c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451" y="3209571"/>
            <a:ext cx="1058293" cy="1370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matveyrybka.ucoz.ru/_nw/36/57837521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14612" y="3214686"/>
            <a:ext cx="1757529" cy="1176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jiu-jitsumma.ru/nifyamofum/4092-d181d0b0d0bfd0bed0b3d0b8d181d180d0b8d181d183d0bdd0bad0b0d0bc-664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86380" y="3357562"/>
            <a:ext cx="1806417" cy="118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www.colourbox.com/preview/1358666-school-case-with-a-set-of-handles-of-pencils-and-a-black-ruler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57884" y="5000636"/>
            <a:ext cx="1423230" cy="928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boombob.ru/img/picture/Jun/26/8c63559c77b2507ef71bb2a7828daba4/10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7224" y="4714884"/>
            <a:ext cx="1818376" cy="181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www.polesie-toys.com/images/9675cdmgvsulji/small-35240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2480" y="5143062"/>
            <a:ext cx="1594090" cy="1283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djpg.ru/img/picture/Apr/20/75caf119cc0d4e1897ac01450d4d1dfd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1" y="285728"/>
            <a:ext cx="757242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Calibri" pitchFamily="34" charset="0"/>
              </a:rPr>
              <a:t>ВЫБОРОЧНЫЙ ДИКТАНТ</a:t>
            </a:r>
            <a:endParaRPr lang="ru-RU" sz="4400" dirty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142984"/>
            <a:ext cx="30578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-слуховой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2285992"/>
            <a:ext cx="4194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-зрительный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0185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i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3670211">
            <a:off x="2258637" y="3409003"/>
            <a:ext cx="1348193" cy="320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692941">
            <a:off x="1498268" y="2901453"/>
            <a:ext cx="303677" cy="14390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71472" y="5000636"/>
            <a:ext cx="263982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Calibri" pitchFamily="34" charset="0"/>
              </a:rPr>
              <a:t>Из одного предложения</a:t>
            </a:r>
          </a:p>
          <a:p>
            <a:r>
              <a:rPr lang="ru-RU" sz="2800" b="1" i="1" dirty="0">
                <a:solidFill>
                  <a:srgbClr val="C00000"/>
                </a:solidFill>
                <a:latin typeface="Calibri" pitchFamily="34" charset="0"/>
              </a:rPr>
              <a:t> (1-2 слова)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357554" y="4214818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Calibri" pitchFamily="34" charset="0"/>
              </a:rPr>
              <a:t>Из текста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00430" y="5214950"/>
            <a:ext cx="51815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</a:rPr>
              <a:t>Желательно ограничить время </a:t>
            </a:r>
          </a:p>
          <a:p>
            <a:r>
              <a:rPr lang="ru-RU" sz="2400" b="1" i="1" dirty="0">
                <a:solidFill>
                  <a:srgbClr val="002060"/>
                </a:solidFill>
                <a:latin typeface="Calibri" pitchFamily="34" charset="0"/>
              </a:rPr>
              <a:t>и указать количество словарных слов</a:t>
            </a:r>
          </a:p>
        </p:txBody>
      </p:sp>
      <p:pic>
        <p:nvPicPr>
          <p:cNvPr id="12" name="Рисунок 11" descr="smiley10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171451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smiley119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143248"/>
            <a:ext cx="1714512" cy="154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djpg.ru/img/picture/Apr/20/75caf119cc0d4e1897ac01450d4d1dfd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787" y="357166"/>
            <a:ext cx="80010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atin typeface="Constantia" pitchFamily="18" charset="0"/>
                <a:cs typeface="Times New Roman" pitchFamily="18" charset="0"/>
              </a:rPr>
              <a:t>КОПИЛКА - МИНУТКА</a:t>
            </a:r>
            <a:endParaRPr lang="ru-RU" sz="4400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428596" y="1214422"/>
            <a:ext cx="3071834" cy="3286148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/>
              <a:t>На карточке записана</a:t>
            </a:r>
          </a:p>
          <a:p>
            <a:pPr algn="ctr"/>
            <a:r>
              <a:rPr lang="ru-RU" sz="3200" dirty="0"/>
              <a:t>группа  слова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8662" y="4929198"/>
            <a:ext cx="571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alibri" pitchFamily="34" charset="0"/>
              </a:rPr>
              <a:t>Через 1 минуту – записать запомнившиеся слова </a:t>
            </a:r>
          </a:p>
        </p:txBody>
      </p:sp>
      <p:pic>
        <p:nvPicPr>
          <p:cNvPr id="23554" name="Picture 2" descr="http://a1510.phobos.apple.com/us/r30/Purple2/v4/6b/68/da/6b68da44-61af-ebd3-b57a-09e598a4e98f/mzl.fxtpphc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1357298"/>
            <a:ext cx="2130409" cy="213040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57950" y="2500306"/>
            <a:ext cx="264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latin typeface="Calibri" pitchFamily="34" charset="0"/>
              </a:rPr>
              <a:t>1 минута </a:t>
            </a:r>
          </a:p>
          <a:p>
            <a:r>
              <a:rPr lang="ru-RU" sz="2400" b="1" i="1" dirty="0">
                <a:latin typeface="Calibri" pitchFamily="34" charset="0"/>
              </a:rPr>
              <a:t>на запоминание</a:t>
            </a:r>
          </a:p>
        </p:txBody>
      </p:sp>
      <p:pic>
        <p:nvPicPr>
          <p:cNvPr id="8" name="Рисунок 7" descr="no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429132"/>
            <a:ext cx="2214563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djpg.ru/img/picture/Apr/20/75caf119cc0d4e1897ac01450d4d1dfd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5" y="285728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atin typeface="Constantia" pitchFamily="18" charset="0"/>
                <a:cs typeface="Times New Roman" pitchFamily="18" charset="0"/>
              </a:rPr>
              <a:t>«ЛИШНЕЕ СЛОВО»</a:t>
            </a:r>
            <a:endParaRPr lang="ru-RU" sz="4400" dirty="0"/>
          </a:p>
        </p:txBody>
      </p:sp>
      <p:pic>
        <p:nvPicPr>
          <p:cNvPr id="4" name="Рисунок 3" descr="HH00625_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4862513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357430"/>
            <a:ext cx="4849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i="1" dirty="0">
                <a:solidFill>
                  <a:srgbClr val="003366"/>
                </a:solidFill>
                <a:latin typeface="Constantia" pitchFamily="18" charset="0"/>
                <a:cs typeface="Times New Roman" pitchFamily="18" charset="0"/>
              </a:rPr>
              <a:t>              ВОРОНА</a:t>
            </a:r>
          </a:p>
          <a:p>
            <a:pPr algn="just"/>
            <a:r>
              <a:rPr lang="ru-RU" sz="3600" b="1" i="1" dirty="0">
                <a:solidFill>
                  <a:srgbClr val="003366"/>
                </a:solidFill>
                <a:latin typeface="Constantia" pitchFamily="18" charset="0"/>
                <a:cs typeface="Times New Roman" pitchFamily="18" charset="0"/>
              </a:rPr>
              <a:t>ПЕТУХ</a:t>
            </a:r>
            <a:br>
              <a:rPr lang="ru-RU" sz="3600" b="1" i="1" dirty="0">
                <a:solidFill>
                  <a:srgbClr val="003366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3366"/>
                </a:solidFill>
                <a:latin typeface="Constantia" pitchFamily="18" charset="0"/>
                <a:cs typeface="Times New Roman" pitchFamily="18" charset="0"/>
              </a:rPr>
              <a:t>               КОРОВА</a:t>
            </a:r>
          </a:p>
          <a:p>
            <a:pPr algn="just"/>
            <a:r>
              <a:rPr lang="ru-RU" sz="3600" b="1" i="1" dirty="0">
                <a:solidFill>
                  <a:srgbClr val="003366"/>
                </a:solidFill>
                <a:latin typeface="Constantia" pitchFamily="18" charset="0"/>
                <a:cs typeface="Times New Roman" pitchFamily="18" charset="0"/>
              </a:rPr>
              <a:t>    СОРОКА</a:t>
            </a:r>
            <a:br>
              <a:rPr lang="ru-RU" sz="3600" b="1" i="1" dirty="0">
                <a:solidFill>
                  <a:srgbClr val="003366"/>
                </a:solidFill>
                <a:latin typeface="Constantia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rgbClr val="003366"/>
                </a:solidFill>
                <a:latin typeface="Constantia" pitchFamily="18" charset="0"/>
                <a:cs typeface="Times New Roman" pitchFamily="18" charset="0"/>
              </a:rPr>
              <a:t>               ДОРОГА</a:t>
            </a:r>
            <a:endParaRPr lang="ru-RU" sz="3600" b="1" i="1" dirty="0">
              <a:latin typeface="Constant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9" y="1428736"/>
            <a:ext cx="43577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Подбирайте слова так,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можно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было выделить не единственное слово.  </a:t>
            </a:r>
          </a:p>
        </p:txBody>
      </p:sp>
      <p:pic>
        <p:nvPicPr>
          <p:cNvPr id="7" name="Рисунок 6" descr="viewmag_fact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286124"/>
            <a:ext cx="12858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00628" y="4714884"/>
            <a:ext cx="3929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</a:rPr>
              <a:t>Самое главное – аргументировать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Calibri" pitchFamily="34" charset="0"/>
              </a:rPr>
              <a:t>выбор «лишнего» слова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djpg.ru/img/picture/Apr/20/75caf119cc0d4e1897ac01450d4d1dfd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96440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20" y="357166"/>
            <a:ext cx="828680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dirty="0">
                <a:latin typeface="Calibri" pitchFamily="34" charset="0"/>
                <a:cs typeface="Times New Roman" pitchFamily="18" charset="0"/>
              </a:rPr>
              <a:t>«НЕДОСТАЮЩИЕ ПАЗЛЫ»</a:t>
            </a:r>
            <a:endParaRPr lang="ru-RU" sz="4400" dirty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14423"/>
            <a:ext cx="828677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>
                <a:latin typeface="Calibri" pitchFamily="34" charset="0"/>
              </a:rPr>
              <a:t>Это списывание с определённым грамматическим заданием. </a:t>
            </a:r>
          </a:p>
          <a:p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357290" y="2357430"/>
            <a:ext cx="2571768" cy="110471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tx2">
                    <a:lumMod val="25000"/>
                  </a:schemeClr>
                </a:solidFill>
              </a:rPr>
              <a:t>Медведь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5857884" y="3500438"/>
            <a:ext cx="2357454" cy="1214446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tx2">
                    <a:lumMod val="25000"/>
                  </a:schemeClr>
                </a:solidFill>
              </a:rPr>
              <a:t>городе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3372" y="2428868"/>
            <a:ext cx="42953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4000" b="1" i="1" dirty="0">
                <a:solidFill>
                  <a:srgbClr val="00B050"/>
                </a:solidFill>
                <a:latin typeface="Calibri" pitchFamily="34" charset="0"/>
              </a:rPr>
              <a:t>живёт в лесу, а я </a:t>
            </a:r>
          </a:p>
          <a:p>
            <a:endParaRPr lang="ru-RU" sz="4000" b="1" i="1" dirty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ru-RU" sz="4000" b="1" i="1" dirty="0">
                <a:solidFill>
                  <a:srgbClr val="00B050"/>
                </a:solidFill>
                <a:latin typeface="Calibri" pitchFamily="34" charset="0"/>
              </a:rPr>
              <a:t>живу в 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-285784" y="5143512"/>
            <a:ext cx="81804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    Вставь в текст с пробелами подходящие </a:t>
            </a:r>
          </a:p>
          <a:p>
            <a:r>
              <a:rPr lang="ru-RU" sz="2800" b="1" i="1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             по смыслу словарные слова.</a:t>
            </a:r>
            <a:endParaRPr lang="ru-RU" sz="2800" b="1" i="1" dirty="0">
              <a:solidFill>
                <a:srgbClr val="FF0000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11" name="Рисунок 10" descr="http://ee3.pigugroup.eu/labels/promo_items/9092/puzzle-008_52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714752"/>
            <a:ext cx="1833604" cy="1375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djpg.ru/img/picture/Apr/20/75caf119cc0d4e1897ac01450d4d1dfd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7158" y="357166"/>
            <a:ext cx="8572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ru-RU" sz="4400" b="1" i="1" dirty="0">
                <a:latin typeface="Constantia" pitchFamily="18" charset="0"/>
                <a:cs typeface="Times New Roman" pitchFamily="18" charset="0"/>
              </a:rPr>
              <a:t>Головоломки</a:t>
            </a:r>
            <a:endParaRPr lang="ru-RU" sz="4400" dirty="0">
              <a:latin typeface="Constant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1785926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555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578" name="Picture 2" descr="https://im0-tub-ru.yandex.net/i?id=60d4e13c072949c45809fd734e66f410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7" y="1357298"/>
            <a:ext cx="3286147" cy="1928826"/>
          </a:xfrm>
          <a:prstGeom prst="rect">
            <a:avLst/>
          </a:prstGeom>
          <a:noFill/>
        </p:spPr>
      </p:pic>
      <p:pic>
        <p:nvPicPr>
          <p:cNvPr id="8" name="Рисунок 7" descr="https://im0-tub-ru.yandex.net/i?id=928f807ce7a112b1a5022c8f05562d68-l&amp;n=13"/>
          <p:cNvPicPr/>
          <p:nvPr/>
        </p:nvPicPr>
        <p:blipFill>
          <a:blip r:embed="rId4"/>
          <a:srcRect l="32179" r="31740" b="56669"/>
          <a:stretch>
            <a:fillRect/>
          </a:stretch>
        </p:blipFill>
        <p:spPr bwMode="auto">
          <a:xfrm>
            <a:off x="5286380" y="1500174"/>
            <a:ext cx="335758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910" y="3429001"/>
            <a:ext cx="26312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ВОСТОК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86446" y="3571876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СОРОКА</a:t>
            </a:r>
          </a:p>
        </p:txBody>
      </p:sp>
      <p:pic>
        <p:nvPicPr>
          <p:cNvPr id="11" name="Рисунок 10" descr="https://im0-tub-ru.yandex.net/i?id=616da095f3d16a665e38c5f1df821ed7-l&amp;n=13"/>
          <p:cNvPicPr/>
          <p:nvPr/>
        </p:nvPicPr>
        <p:blipFill>
          <a:blip r:embed="rId5"/>
          <a:srcRect t="52994" r="50803" b="2541"/>
          <a:stretch>
            <a:fillRect/>
          </a:stretch>
        </p:blipFill>
        <p:spPr bwMode="auto">
          <a:xfrm>
            <a:off x="2071670" y="4500570"/>
            <a:ext cx="2922932" cy="1948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14942" y="5857892"/>
            <a:ext cx="2250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>
                <a:solidFill>
                  <a:srgbClr val="FF0000"/>
                </a:solidFill>
              </a:rPr>
              <a:t>ВОРОНА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ac5f6216129a7b8d6eb5c48c60f7d66e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6858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0070C0"/>
                </a:solidFill>
                <a:latin typeface="Constantia" pitchFamily="18" charset="0"/>
              </a:rPr>
              <a:t>    МУДРЫЙ СЛОВАРИК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85918" y="2285992"/>
            <a:ext cx="721523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4C376B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Как об стенку  </a:t>
            </a:r>
            <a:r>
              <a:rPr lang="ru-RU" sz="32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г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</a:t>
            </a:r>
            <a:r>
              <a:rPr lang="ru-RU" sz="32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рох.</a:t>
            </a:r>
            <a:endParaRPr lang="ru-RU" sz="3200" b="1" i="1" u="sng" dirty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rgbClr val="333A1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Береги нос в большой  </a:t>
            </a:r>
            <a:r>
              <a:rPr lang="ru-RU" sz="32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м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</a:t>
            </a:r>
            <a:r>
              <a:rPr lang="ru-RU" sz="3200" b="1" i="1" u="sng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роз</a:t>
            </a:r>
            <a:r>
              <a:rPr lang="ru-RU" sz="3200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B0F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Корми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</a:t>
            </a:r>
            <a:r>
              <a:rPr lang="ru-RU" sz="3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рову 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i="1" dirty="0">
                <a:solidFill>
                  <a:srgbClr val="FDF69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сытнее,</a:t>
            </a:r>
          </a:p>
          <a:p>
            <a:pPr algn="ctr" eaLnBrk="0" fontAlgn="auto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u="sng" dirty="0">
                <a:solidFill>
                  <a:srgbClr val="FDF69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м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</a:t>
            </a:r>
            <a:r>
              <a:rPr lang="ru-RU" sz="3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л</a:t>
            </a:r>
            <a:r>
              <a:rPr lang="ru-RU" sz="3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о</a:t>
            </a:r>
            <a:r>
              <a:rPr lang="ru-RU" sz="3200" b="1" i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ко </a:t>
            </a:r>
            <a:r>
              <a:rPr lang="ru-RU" sz="3200" b="1" i="1" u="sng" dirty="0">
                <a:solidFill>
                  <a:srgbClr val="FDF69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 </a:t>
            </a:r>
            <a:r>
              <a:rPr lang="ru-RU" sz="3200" b="1" i="1" dirty="0"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будет вкуснее</a:t>
            </a:r>
            <a:r>
              <a:rPr lang="ru-RU" sz="32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Times New Roman" pitchFamily="18" charset="0"/>
              </a:rPr>
              <a:t>.</a:t>
            </a:r>
            <a:endParaRPr lang="ru-RU" sz="3200" b="1" i="1" dirty="0">
              <a:solidFill>
                <a:srgbClr val="0070C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djpg.ru/img/picture/Apr/20/75caf119cc0d4e1897ac01450d4d1dfd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285728"/>
            <a:ext cx="74804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latin typeface="Constantia" pitchFamily="18" charset="0"/>
              </a:rPr>
              <a:t>ЗНАЮ - НЕ ЗНАЮ.</a:t>
            </a:r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714348" y="1500174"/>
            <a:ext cx="3286148" cy="3357586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5214942" y="1428736"/>
            <a:ext cx="3214710" cy="350046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ветер</a:t>
            </a:r>
          </a:p>
          <a:p>
            <a:pPr algn="ctr"/>
            <a:r>
              <a:rPr lang="ru-RU" sz="2800" dirty="0"/>
              <a:t>   дорога</a:t>
            </a:r>
          </a:p>
          <a:p>
            <a:pPr algn="ctr"/>
            <a:r>
              <a:rPr lang="ru-RU" sz="2800" dirty="0"/>
              <a:t>    капуста</a:t>
            </a:r>
          </a:p>
          <a:p>
            <a:pPr algn="ctr"/>
            <a:r>
              <a:rPr lang="ru-RU" sz="2800" dirty="0"/>
              <a:t>    малина</a:t>
            </a:r>
          </a:p>
          <a:p>
            <a:pPr algn="ctr"/>
            <a:r>
              <a:rPr lang="ru-RU" sz="2800" dirty="0"/>
              <a:t>   яблоня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2214554"/>
            <a:ext cx="151035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/>
              <a:t>вет</a:t>
            </a:r>
            <a:r>
              <a:rPr lang="ru-RU" sz="2800" dirty="0"/>
              <a:t> _ </a:t>
            </a:r>
            <a:r>
              <a:rPr lang="ru-RU" sz="2800" dirty="0" err="1"/>
              <a:t>р</a:t>
            </a:r>
            <a:endParaRPr lang="ru-RU" sz="2800" dirty="0"/>
          </a:p>
          <a:p>
            <a:r>
              <a:rPr lang="ru-RU" sz="2800" dirty="0" err="1"/>
              <a:t>д</a:t>
            </a:r>
            <a:r>
              <a:rPr lang="ru-RU" sz="2800" dirty="0"/>
              <a:t> _ рога</a:t>
            </a:r>
          </a:p>
          <a:p>
            <a:r>
              <a:rPr lang="ru-RU" sz="2800" dirty="0"/>
              <a:t>к _ пуста</a:t>
            </a:r>
          </a:p>
          <a:p>
            <a:r>
              <a:rPr lang="ru-RU" sz="2800" dirty="0"/>
              <a:t>м _ </a:t>
            </a:r>
            <a:r>
              <a:rPr lang="ru-RU" sz="2800" dirty="0" err="1"/>
              <a:t>лина</a:t>
            </a:r>
            <a:endParaRPr lang="ru-RU" sz="2800" dirty="0"/>
          </a:p>
          <a:p>
            <a:r>
              <a:rPr lang="ru-RU" sz="2800" dirty="0" err="1"/>
              <a:t>ябл</a:t>
            </a:r>
            <a:r>
              <a:rPr lang="ru-RU" sz="2800" dirty="0"/>
              <a:t> _ </a:t>
            </a:r>
            <a:r>
              <a:rPr lang="ru-RU" sz="2800" dirty="0" err="1"/>
              <a:t>ня</a:t>
            </a:r>
            <a:endParaRPr lang="ru-RU" sz="2800" dirty="0"/>
          </a:p>
          <a:p>
            <a:endParaRPr lang="ru-RU" sz="2800" dirty="0"/>
          </a:p>
        </p:txBody>
      </p:sp>
      <p:pic>
        <p:nvPicPr>
          <p:cNvPr id="7" name="Рисунок 6" descr="https://im0-tub-ru.yandex.net/i?id=e8827378e836c021e380f7844cbbbb98-l&amp;n=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476105" y="3167837"/>
            <a:ext cx="2763821" cy="428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4282" y="5072074"/>
            <a:ext cx="8579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Дети вставляют буквы карандашом, а затем убирают линейку и проверяют ошибки. Слова, в которых допустили ошибки, прописывают в рабочих тетрадях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eb.kpi.kharkov.ua/krio/wp-content/uploads/sites/41/2013/03/13symbols704781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5" y="214290"/>
            <a:ext cx="79296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Constantia" pitchFamily="18" charset="0"/>
              </a:rPr>
              <a:t>Используемые пособия.</a:t>
            </a:r>
          </a:p>
        </p:txBody>
      </p:sp>
      <p:pic>
        <p:nvPicPr>
          <p:cNvPr id="1026" name="Picture 2" descr="C:\Users\Надежда\Desktop\2017_03_19\IMG_0001.jpg"/>
          <p:cNvPicPr>
            <a:picLocks noChangeAspect="1" noChangeArrowheads="1"/>
          </p:cNvPicPr>
          <p:nvPr/>
        </p:nvPicPr>
        <p:blipFill>
          <a:blip r:embed="rId3" cstate="print"/>
          <a:srcRect b="12877"/>
          <a:stretch>
            <a:fillRect/>
          </a:stretch>
        </p:blipFill>
        <p:spPr bwMode="auto">
          <a:xfrm>
            <a:off x="1000100" y="1142984"/>
            <a:ext cx="1505998" cy="1921500"/>
          </a:xfrm>
          <a:prstGeom prst="rect">
            <a:avLst/>
          </a:prstGeom>
          <a:noFill/>
        </p:spPr>
      </p:pic>
      <p:pic>
        <p:nvPicPr>
          <p:cNvPr id="1027" name="Picture 3" descr="C:\Users\Надежда\Desktop\2017_03_19\IMG_0002.jpg"/>
          <p:cNvPicPr>
            <a:picLocks noChangeAspect="1" noChangeArrowheads="1"/>
          </p:cNvPicPr>
          <p:nvPr/>
        </p:nvPicPr>
        <p:blipFill>
          <a:blip r:embed="rId4" cstate="print"/>
          <a:srcRect b="12513"/>
          <a:stretch>
            <a:fillRect/>
          </a:stretch>
        </p:blipFill>
        <p:spPr bwMode="auto">
          <a:xfrm>
            <a:off x="2571736" y="3357562"/>
            <a:ext cx="1579156" cy="2000264"/>
          </a:xfrm>
          <a:prstGeom prst="rect">
            <a:avLst/>
          </a:prstGeom>
          <a:noFill/>
        </p:spPr>
      </p:pic>
      <p:pic>
        <p:nvPicPr>
          <p:cNvPr id="1028" name="Picture 4" descr="C:\Users\Надежда\Desktop\2017_03_19\IMG_00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286256"/>
            <a:ext cx="1643074" cy="2271408"/>
          </a:xfrm>
          <a:prstGeom prst="rect">
            <a:avLst/>
          </a:prstGeom>
          <a:noFill/>
        </p:spPr>
      </p:pic>
      <p:pic>
        <p:nvPicPr>
          <p:cNvPr id="1029" name="Picture 5" descr="C:\Users\Надежда\Desktop\2017_03_19\IMG_0004.jpg"/>
          <p:cNvPicPr>
            <a:picLocks noChangeAspect="1" noChangeArrowheads="1"/>
          </p:cNvPicPr>
          <p:nvPr/>
        </p:nvPicPr>
        <p:blipFill>
          <a:blip r:embed="rId6" cstate="print"/>
          <a:srcRect t="4217" b="13560"/>
          <a:stretch>
            <a:fillRect/>
          </a:stretch>
        </p:blipFill>
        <p:spPr bwMode="auto">
          <a:xfrm>
            <a:off x="7072330" y="1214422"/>
            <a:ext cx="1632084" cy="2357454"/>
          </a:xfrm>
          <a:prstGeom prst="rect">
            <a:avLst/>
          </a:prstGeom>
          <a:noFill/>
        </p:spPr>
      </p:pic>
      <p:pic>
        <p:nvPicPr>
          <p:cNvPr id="4" name="Picture 2" descr="C:\Users\Надежда\Desktop\2017_03_19\IM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1142984"/>
            <a:ext cx="1542449" cy="2047856"/>
          </a:xfrm>
          <a:prstGeom prst="rect">
            <a:avLst/>
          </a:prstGeom>
          <a:noFill/>
        </p:spPr>
      </p:pic>
      <p:pic>
        <p:nvPicPr>
          <p:cNvPr id="5" name="Picture 3" descr="C:\Users\Надежда\Desktop\2017_03_19\IMG_000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6" y="4143380"/>
            <a:ext cx="1637009" cy="2133587"/>
          </a:xfrm>
          <a:prstGeom prst="rect">
            <a:avLst/>
          </a:prstGeom>
          <a:noFill/>
        </p:spPr>
      </p:pic>
      <p:pic>
        <p:nvPicPr>
          <p:cNvPr id="6" name="Picture 4" descr="C:\Users\Надежда\Desktop\2017_03_19\IMG_0006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4348" y="4429132"/>
            <a:ext cx="1469423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023a20fcfa348de9794e67abd8b424c9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7" y="285728"/>
            <a:ext cx="835824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</a:rPr>
              <a:t>Задачи.</a:t>
            </a:r>
          </a:p>
          <a:p>
            <a:pPr>
              <a:buFont typeface="Wingdings" pitchFamily="2" charset="2"/>
              <a:buChar char="v"/>
            </a:pPr>
            <a:r>
              <a:rPr lang="ru-RU" sz="3600" i="1" dirty="0"/>
              <a:t>Научить ребенка писать слова без ошибок;</a:t>
            </a:r>
          </a:p>
          <a:p>
            <a:pPr>
              <a:buFont typeface="Wingdings" pitchFamily="2" charset="2"/>
              <a:buChar char="v"/>
            </a:pPr>
            <a:r>
              <a:rPr lang="ru-RU" sz="3600" i="1" dirty="0"/>
              <a:t>Сделать интересным, познавательным процесс изучения словарных слов;</a:t>
            </a:r>
          </a:p>
          <a:p>
            <a:pPr>
              <a:buFont typeface="Wingdings" pitchFamily="2" charset="2"/>
              <a:buChar char="v"/>
            </a:pPr>
            <a:r>
              <a:rPr lang="ru-RU" sz="3600" i="1" dirty="0"/>
              <a:t>Снизить тревожность детей перед написанием словарного диктанта.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023a20fcfa348de9794e67abd8b424c9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857232"/>
            <a:ext cx="85725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</a:t>
            </a:r>
            <a:r>
              <a:rPr lang="ru-RU" i="1" dirty="0"/>
              <a:t>Запись слова звуками</a:t>
            </a:r>
            <a:r>
              <a:rPr lang="ru-RU" dirty="0"/>
              <a:t> (орфоэпическое произношение).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2.</a:t>
            </a:r>
            <a:r>
              <a:rPr lang="ru-RU" i="1" dirty="0"/>
              <a:t>Запись слова буквами, как может сам ребёнок.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3.</a:t>
            </a:r>
            <a:r>
              <a:rPr lang="ru-RU" i="1" dirty="0"/>
              <a:t>Фиксация разных детских записей на доске</a:t>
            </a:r>
            <a:r>
              <a:rPr lang="ru-RU" dirty="0"/>
              <a:t> (правильных и неправильных). </a:t>
            </a:r>
            <a:br>
              <a:rPr lang="ru-RU" dirty="0"/>
            </a:br>
            <a:br>
              <a:rPr lang="ru-RU" dirty="0"/>
            </a:br>
            <a:r>
              <a:rPr lang="ru-RU" dirty="0"/>
              <a:t>4.</a:t>
            </a:r>
            <a:r>
              <a:rPr lang="ru-RU" i="1" dirty="0"/>
              <a:t>Сравнение своей записи с написанием в словаре</a:t>
            </a:r>
            <a:r>
              <a:rPr lang="ru-RU" dirty="0"/>
              <a:t>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5</a:t>
            </a:r>
            <a:r>
              <a:rPr lang="ru-RU" i="1" dirty="0"/>
              <a:t>.Выявление проблемы: «сколько разных записей!?»</a:t>
            </a:r>
            <a:r>
              <a:rPr lang="ru-RU" dirty="0"/>
              <a:t> (обнаружение несостоятельности).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6</a:t>
            </a:r>
            <a:r>
              <a:rPr lang="ru-RU" i="1" dirty="0"/>
              <a:t>.Выявление причин несостоятельности</a:t>
            </a:r>
            <a:r>
              <a:rPr lang="ru-RU" dirty="0"/>
              <a:t> (ищем </a:t>
            </a:r>
            <a:r>
              <a:rPr lang="ru-RU" dirty="0" err="1"/>
              <a:t>ошибкоопасные</a:t>
            </a:r>
            <a:r>
              <a:rPr lang="ru-RU" dirty="0"/>
              <a:t> места), </a:t>
            </a:r>
            <a:r>
              <a:rPr lang="ru-RU" i="1" dirty="0"/>
              <a:t>рефлексия, контроль своих действий.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7.</a:t>
            </a:r>
            <a:r>
              <a:rPr lang="ru-RU" i="1" dirty="0"/>
              <a:t>Постановка задачи для самого ребёнка:</a:t>
            </a:r>
            <a:r>
              <a:rPr lang="ru-RU" dirty="0"/>
              <a:t> «Почему это слово пишется так, а не иначе? Надо научиться писать это слово, запомнить его написание»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2844" y="142852"/>
            <a:ext cx="8992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Знакомство с новым словом.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djpg.ru/img/picture/Apr/20/75caf119cc0d4e1897ac01450d4d1dfd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5720" y="500042"/>
            <a:ext cx="8659755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4400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Приемы работы над словами на различных этапах усвоения знаний.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этапе, предшествующем предъявлению нового слова;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этапе предъявления слова;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этапе закрепления и введения изученных слов в активный словарь;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 этапе контроля.</a:t>
            </a:r>
          </a:p>
          <a:p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023a20fcfa348de9794e67abd8b424c9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7" y="285728"/>
            <a:ext cx="842968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itchFamily="34" charset="0"/>
                <a:cs typeface="Arial" pitchFamily="34" charset="0"/>
              </a:rPr>
              <a:t>СОСТАВЬ ПРЕДЛОЖЕНИЕ СО СЛОВАРНЫМ СЛОВОМ (СЛОВАМИ)</a:t>
            </a:r>
            <a:endParaRPr lang="ru-RU" sz="44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4572008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Constantia" pitchFamily="18" charset="0"/>
              </a:rPr>
              <a:t>Под  кустом сидит за</a:t>
            </a:r>
            <a:r>
              <a:rPr lang="ru-RU" sz="4800" u="sng" dirty="0">
                <a:solidFill>
                  <a:srgbClr val="002060"/>
                </a:solidFill>
                <a:latin typeface="Constantia" pitchFamily="18" charset="0"/>
              </a:rPr>
              <a:t>я</a:t>
            </a:r>
            <a:r>
              <a:rPr lang="ru-RU" sz="4800" dirty="0">
                <a:solidFill>
                  <a:srgbClr val="002060"/>
                </a:solidFill>
                <a:latin typeface="Constantia" pitchFamily="18" charset="0"/>
              </a:rPr>
              <a:t>ц.</a:t>
            </a:r>
          </a:p>
        </p:txBody>
      </p:sp>
      <p:pic>
        <p:nvPicPr>
          <p:cNvPr id="17412" name="Picture 4" descr="https://im0-tub-ru.yandex.net/i?id=2cd73cb63fbb2c8d430104885e0a51ac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257176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djpg.ru/img/picture/Apr/20/75caf119cc0d4e1897ac01450d4d1dfd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80010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4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cs typeface="Times New Roman" pitchFamily="18" charset="0"/>
              </a:rPr>
              <a:t>КОММЕНТАТОР </a:t>
            </a:r>
          </a:p>
          <a:p>
            <a:pPr algn="ctr">
              <a:tabLst>
                <a:tab pos="457200" algn="l"/>
              </a:tabLst>
            </a:pPr>
            <a:r>
              <a:rPr lang="ru-RU" sz="2800" i="1" dirty="0">
                <a:latin typeface="Calibri" pitchFamily="34" charset="0"/>
                <a:cs typeface="Times New Roman" pitchFamily="18" charset="0"/>
              </a:rPr>
              <a:t>(ВСТАВЬ ПРОПУЩЕННУЮ</a:t>
            </a:r>
            <a:r>
              <a:rPr lang="ru-RU" sz="28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800" i="1" dirty="0">
                <a:latin typeface="Calibri" pitchFamily="34" charset="0"/>
                <a:cs typeface="Times New Roman" pitchFamily="18" charset="0"/>
              </a:rPr>
              <a:t>ОРФОГРАММУ, ОБЪЯСНИ)</a:t>
            </a:r>
            <a:endParaRPr lang="ru-RU" sz="2800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8662" y="185736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Т_ТРА_ _     </a:t>
            </a:r>
            <a:r>
              <a:rPr lang="ru-RU" sz="3200" i="1" dirty="0">
                <a:solidFill>
                  <a:srgbClr val="002060"/>
                </a:solidFill>
              </a:rPr>
              <a:t>или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    Т(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и,е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)ТРА(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д,т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)(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ь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,-)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786058"/>
            <a:ext cx="8358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alibri" pitchFamily="34" charset="0"/>
              </a:rPr>
              <a:t>1. Б/гл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«Е»</a:t>
            </a:r>
            <a:r>
              <a:rPr lang="ru-RU" sz="3600" dirty="0">
                <a:solidFill>
                  <a:srgbClr val="FF0000"/>
                </a:solidFill>
                <a:latin typeface="Calibri" pitchFamily="34" charset="0"/>
              </a:rPr>
              <a:t>, которую надо запомнить…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3643314"/>
            <a:ext cx="83582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Парный согласный</a:t>
            </a:r>
            <a:r>
              <a:rPr lang="ru-RU" sz="2800" b="1" dirty="0">
                <a:solidFill>
                  <a:srgbClr val="7030A0"/>
                </a:solidFill>
                <a:latin typeface="Calibri" pitchFamily="34" charset="0"/>
              </a:rPr>
              <a:t> «Д», </a:t>
            </a:r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проверить ТЕТРА</a:t>
            </a:r>
            <a:r>
              <a:rPr lang="ru-RU" sz="2800" b="1" i="1" dirty="0">
                <a:solidFill>
                  <a:srgbClr val="7030A0"/>
                </a:solidFill>
                <a:latin typeface="Calibri" pitchFamily="34" charset="0"/>
              </a:rPr>
              <a:t>ДИ</a:t>
            </a:r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 </a:t>
            </a:r>
          </a:p>
          <a:p>
            <a:r>
              <a:rPr lang="ru-RU" sz="2800" dirty="0">
                <a:solidFill>
                  <a:srgbClr val="7030A0"/>
                </a:solidFill>
                <a:latin typeface="Calibri" pitchFamily="34" charset="0"/>
              </a:rPr>
              <a:t>    (звук согласный проверяй – рядом гласный подставляй…)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6" y="5572140"/>
            <a:ext cx="85349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</a:rPr>
              <a:t>Мягкий знак – показатель мягкости…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hdjpg.ru/img/picture/Apr/20/75caf119cc0d4e1897ac01450d4d1dfd/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42976" y="357166"/>
            <a:ext cx="7572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4400" b="1" i="1" dirty="0">
                <a:latin typeface="Calibri" pitchFamily="34" charset="0"/>
                <a:cs typeface="Times New Roman" pitchFamily="18" charset="0"/>
              </a:rPr>
              <a:t>«НЕМОЙ» СЛОВАРИК</a:t>
            </a:r>
            <a:r>
              <a:rPr lang="ru-RU" sz="44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4400" dirty="0">
              <a:latin typeface="Calibri" pitchFamily="34" charset="0"/>
            </a:endParaRPr>
          </a:p>
        </p:txBody>
      </p:sp>
      <p:pic>
        <p:nvPicPr>
          <p:cNvPr id="21506" name="Picture 2" descr="http://images.vector-images.com/clp/183767/clp901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428736"/>
            <a:ext cx="2857500" cy="20097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4643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 rot="21311773">
            <a:off x="4286248" y="1142984"/>
            <a:ext cx="4214842" cy="2071702"/>
          </a:xfrm>
          <a:prstGeom prst="wedgeEllipseCallout">
            <a:avLst>
              <a:gd name="adj1" fmla="val -87658"/>
              <a:gd name="adj2" fmla="val 262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latin typeface="Constantia" pitchFamily="18" charset="0"/>
              </a:rPr>
              <a:t>«</a:t>
            </a:r>
            <a:r>
              <a:rPr lang="ru-RU" sz="2000" dirty="0">
                <a:latin typeface="Constantia" pitchFamily="18" charset="0"/>
              </a:rPr>
              <a:t>ведущий» ученик молча, но чётко двигая губами </a:t>
            </a:r>
          </a:p>
          <a:p>
            <a:r>
              <a:rPr lang="ru-RU" sz="2000" dirty="0">
                <a:latin typeface="Constantia" pitchFamily="18" charset="0"/>
              </a:rPr>
              <a:t>«проговаривает» словарное слово.</a:t>
            </a:r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4286256"/>
            <a:ext cx="850112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onstantia" pitchFamily="18" charset="0"/>
              </a:rPr>
              <a:t>Дети угадывают слово, затем также молча его «проговаривают» </a:t>
            </a:r>
          </a:p>
          <a:p>
            <a:r>
              <a:rPr lang="ru-RU" sz="2800" dirty="0">
                <a:latin typeface="Constantia" pitchFamily="18" charset="0"/>
              </a:rPr>
              <a:t>ещё раз и записывают его, комментируя.</a:t>
            </a:r>
          </a:p>
          <a:p>
            <a:endParaRPr lang="ru-RU" dirty="0"/>
          </a:p>
        </p:txBody>
      </p:sp>
      <p:pic>
        <p:nvPicPr>
          <p:cNvPr id="9" name="Рисунок 8" descr="https://openclipart.org/image/2400px/svg_to_png/35443/tango-style-pen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5572140"/>
            <a:ext cx="887399" cy="887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023a20fcfa348de9794e67abd8b424c9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00100" y="285728"/>
            <a:ext cx="68942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>
                <a:latin typeface="Calibri" pitchFamily="34" charset="0"/>
                <a:cs typeface="Times New Roman" pitchFamily="18" charset="0"/>
              </a:rPr>
              <a:t>«ТОЛКОВЫЙ» СЛОВАРЬ</a:t>
            </a:r>
            <a:r>
              <a:rPr lang="ru-RU" sz="4400" dirty="0">
                <a:latin typeface="Calibri" pitchFamily="34" charset="0"/>
                <a:cs typeface="Times New Roman" pitchFamily="18" charset="0"/>
              </a:rPr>
              <a:t>.</a:t>
            </a:r>
            <a:endParaRPr lang="ru-RU" sz="4400" dirty="0">
              <a:latin typeface="Calibri" pitchFamily="34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71473" y="2000240"/>
            <a:ext cx="814393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Constantia" pitchFamily="18" charset="0"/>
              </a:rPr>
              <a:t>Ведущий (учитель или ученик), не называя словарного слова,</a:t>
            </a:r>
          </a:p>
          <a:p>
            <a:r>
              <a:rPr lang="ru-RU" sz="2800" dirty="0">
                <a:latin typeface="Constantia" pitchFamily="18" charset="0"/>
              </a:rPr>
              <a:t> объясняет всем лексическое значение слова.</a:t>
            </a:r>
          </a:p>
          <a:p>
            <a:endParaRPr lang="ru-RU" dirty="0"/>
          </a:p>
        </p:txBody>
      </p:sp>
      <p:pic>
        <p:nvPicPr>
          <p:cNvPr id="5" name="Рисунок 4" descr="pointing_finger_0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000504"/>
            <a:ext cx="2227262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43174" y="4572008"/>
            <a:ext cx="614366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Constantia" pitchFamily="18" charset="0"/>
              </a:rPr>
              <a:t>Дети угадывают и  записывают с проговариванием.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023a20fcfa348de9794e67abd8b424c9-l&amp;n=1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428604"/>
            <a:ext cx="89198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4400" b="1" i="1" dirty="0">
                <a:latin typeface="Calibri" pitchFamily="34" charset="0"/>
                <a:cs typeface="Times New Roman" pitchFamily="18" charset="0"/>
              </a:rPr>
              <a:t>  «ЭТИМОЛОГИЧЕСКИЙ» СЛОВАРИК</a:t>
            </a:r>
            <a:endParaRPr lang="ru-RU" sz="4400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857364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57200" algn="l"/>
              </a:tabLst>
            </a:pPr>
            <a:endParaRPr lang="ru-RU" sz="2400" dirty="0">
              <a:latin typeface="Constantia" pitchFamily="18" charset="0"/>
            </a:endParaRPr>
          </a:p>
          <a:p>
            <a:pPr algn="just">
              <a:tabLst>
                <a:tab pos="457200" algn="l"/>
              </a:tabLst>
            </a:pPr>
            <a:r>
              <a:rPr lang="ru-RU" sz="2400" dirty="0">
                <a:latin typeface="Constantia" pitchFamily="18" charset="0"/>
              </a:rPr>
              <a:t>Ведущий рассказывает </a:t>
            </a:r>
          </a:p>
          <a:p>
            <a:pPr>
              <a:tabLst>
                <a:tab pos="457200" algn="l"/>
              </a:tabLst>
            </a:pPr>
            <a:r>
              <a:rPr lang="ru-RU" sz="2400" dirty="0">
                <a:latin typeface="Constantia" pitchFamily="18" charset="0"/>
              </a:rPr>
              <a:t>происхождение загаданного слова…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473" y="4714884"/>
            <a:ext cx="564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nstantia" pitchFamily="18" charset="0"/>
              </a:rPr>
              <a:t>Дети угадывают слово, затем также молча его  «проговаривают» ещё раз и записывают его, комментируя.</a:t>
            </a:r>
          </a:p>
        </p:txBody>
      </p:sp>
      <p:pic>
        <p:nvPicPr>
          <p:cNvPr id="8" name="Рисунок 7" descr="http://media.istockphoto.com/vectors/greek-philosopher-vector-id516142648"/>
          <p:cNvPicPr/>
          <p:nvPr/>
        </p:nvPicPr>
        <p:blipFill>
          <a:blip r:embed="rId3"/>
          <a:srcRect t="49000" r="48568"/>
          <a:stretch>
            <a:fillRect/>
          </a:stretch>
        </p:blipFill>
        <p:spPr bwMode="auto">
          <a:xfrm>
            <a:off x="5572132" y="1500174"/>
            <a:ext cx="292895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4490</TotalTime>
  <Words>577</Words>
  <Application>Microsoft Office PowerPoint</Application>
  <PresentationFormat>Экран (4:3)</PresentationFormat>
  <Paragraphs>94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Batang</vt:lpstr>
      <vt:lpstr>Arial</vt:lpstr>
      <vt:lpstr>Calibri</vt:lpstr>
      <vt:lpstr>Constantia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Мария Янковская</cp:lastModifiedBy>
  <cp:revision>29</cp:revision>
  <dcterms:created xsi:type="dcterms:W3CDTF">2017-03-17T22:04:24Z</dcterms:created>
  <dcterms:modified xsi:type="dcterms:W3CDTF">2022-09-29T00:49:59Z</dcterms:modified>
</cp:coreProperties>
</file>